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8" r:id="rId12"/>
    <p:sldId id="266" r:id="rId13"/>
    <p:sldId id="269" r:id="rId14"/>
    <p:sldId id="270" r:id="rId15"/>
    <p:sldId id="271" r:id="rId16"/>
    <p:sldId id="273" r:id="rId17"/>
    <p:sldId id="274" r:id="rId18"/>
    <p:sldId id="275" r:id="rId19"/>
    <p:sldId id="277" r:id="rId20"/>
    <p:sldId id="276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100" d="100"/>
          <a:sy n="100" d="100"/>
        </p:scale>
        <p:origin x="-1944" y="-3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image" Target="../media/image2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673E2-0EC4-4742-B01A-B748A40C3C28}" type="datetimeFigureOut">
              <a:rPr lang="en-US" smtClean="0"/>
              <a:pPr/>
              <a:t>6/16/2020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17A04-29F2-4FD9-9F5A-763BE7D439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673E2-0EC4-4742-B01A-B748A40C3C28}" type="datetimeFigureOut">
              <a:rPr lang="en-US" smtClean="0"/>
              <a:pPr/>
              <a:t>6/16/2020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17A04-29F2-4FD9-9F5A-763BE7D439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673E2-0EC4-4742-B01A-B748A40C3C28}" type="datetimeFigureOut">
              <a:rPr lang="en-US" smtClean="0"/>
              <a:pPr/>
              <a:t>6/16/2020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17A04-29F2-4FD9-9F5A-763BE7D439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673E2-0EC4-4742-B01A-B748A40C3C28}" type="datetimeFigureOut">
              <a:rPr lang="en-US" smtClean="0"/>
              <a:pPr/>
              <a:t>6/16/2020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17A04-29F2-4FD9-9F5A-763BE7D439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673E2-0EC4-4742-B01A-B748A40C3C28}" type="datetimeFigureOut">
              <a:rPr lang="en-US" smtClean="0"/>
              <a:pPr/>
              <a:t>6/16/2020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17A04-29F2-4FD9-9F5A-763BE7D439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673E2-0EC4-4742-B01A-B748A40C3C28}" type="datetimeFigureOut">
              <a:rPr lang="en-US" smtClean="0"/>
              <a:pPr/>
              <a:t>6/16/2020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17A04-29F2-4FD9-9F5A-763BE7D439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673E2-0EC4-4742-B01A-B748A40C3C28}" type="datetimeFigureOut">
              <a:rPr lang="en-US" smtClean="0"/>
              <a:pPr/>
              <a:t>6/16/2020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17A04-29F2-4FD9-9F5A-763BE7D439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673E2-0EC4-4742-B01A-B748A40C3C28}" type="datetimeFigureOut">
              <a:rPr lang="en-US" smtClean="0"/>
              <a:pPr/>
              <a:t>6/16/2020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17A04-29F2-4FD9-9F5A-763BE7D439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673E2-0EC4-4742-B01A-B748A40C3C28}" type="datetimeFigureOut">
              <a:rPr lang="en-US" smtClean="0"/>
              <a:pPr/>
              <a:t>6/16/2020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17A04-29F2-4FD9-9F5A-763BE7D439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673E2-0EC4-4742-B01A-B748A40C3C28}" type="datetimeFigureOut">
              <a:rPr lang="en-US" smtClean="0"/>
              <a:pPr/>
              <a:t>6/16/2020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17A04-29F2-4FD9-9F5A-763BE7D439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673E2-0EC4-4742-B01A-B748A40C3C28}" type="datetimeFigureOut">
              <a:rPr lang="en-US" smtClean="0"/>
              <a:pPr/>
              <a:t>6/16/2020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17A04-29F2-4FD9-9F5A-763BE7D439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50000"/>
                <a:alpha val="35000"/>
              </a:schemeClr>
            </a:gs>
            <a:gs pos="64999">
              <a:srgbClr val="F0EBD5"/>
            </a:gs>
            <a:gs pos="100000">
              <a:srgbClr val="D1C39F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9673E2-0EC4-4742-B01A-B748A40C3C28}" type="datetimeFigureOut">
              <a:rPr lang="en-US" smtClean="0"/>
              <a:pPr/>
              <a:t>6/16/2020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717A04-29F2-4FD9-9F5A-763BE7D4399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oleObject" Target="../embeddings/oleObject7.bin"/><Relationship Id="rId4" Type="http://schemas.openxmlformats.org/officeDocument/2006/relationships/image" Target="../media/image47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3.bin"/><Relationship Id="rId4" Type="http://schemas.openxmlformats.org/officeDocument/2006/relationships/oleObject" Target="../embeddings/oleObject2.bin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oleObject" Target="../embeddings/oleObject5.bin"/><Relationship Id="rId4" Type="http://schemas.openxmlformats.org/officeDocument/2006/relationships/oleObject" Target="../embeddings/oleObject4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980729"/>
            <a:ext cx="7772400" cy="2619722"/>
          </a:xfrm>
        </p:spPr>
        <p:txBody>
          <a:bodyPr>
            <a:normAutofit/>
          </a:bodyPr>
          <a:lstStyle/>
          <a:p>
            <a:r>
              <a:rPr lang="hr-BA" dirty="0" smtClean="0">
                <a:latin typeface="Arabic Typesetting" pitchFamily="66" charset="-78"/>
                <a:cs typeface="Arabic Typesetting" pitchFamily="66" charset="-78"/>
              </a:rPr>
              <a:t/>
            </a:r>
            <a:br>
              <a:rPr lang="hr-BA" dirty="0" smtClean="0">
                <a:latin typeface="Arabic Typesetting" pitchFamily="66" charset="-78"/>
                <a:cs typeface="Arabic Typesetting" pitchFamily="66" charset="-78"/>
              </a:rPr>
            </a:br>
            <a:r>
              <a:rPr lang="hr-BA" dirty="0" smtClean="0">
                <a:latin typeface="Arabic Typesetting" pitchFamily="66" charset="-78"/>
                <a:cs typeface="Arabic Typesetting" pitchFamily="66" charset="-78"/>
              </a:rPr>
              <a:t/>
            </a:r>
            <a:br>
              <a:rPr lang="hr-BA" dirty="0" smtClean="0">
                <a:latin typeface="Arabic Typesetting" pitchFamily="66" charset="-78"/>
                <a:cs typeface="Arabic Typesetting" pitchFamily="66" charset="-78"/>
              </a:rPr>
            </a:br>
            <a:endParaRPr lang="en-US" dirty="0">
              <a:latin typeface="Arabic Typesetting" pitchFamily="66" charset="-78"/>
              <a:cs typeface="Arabic Typesetting" pitchFamily="66" charset="-7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85918" y="928670"/>
            <a:ext cx="218681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BA" sz="2000" dirty="0" smtClean="0">
                <a:latin typeface="Arabic Typesetting" pitchFamily="66" charset="-78"/>
                <a:cs typeface="Arabic Typesetting" pitchFamily="66" charset="-78"/>
              </a:rPr>
              <a:t>UNIVERZITET U ZENICI</a:t>
            </a:r>
            <a:endParaRPr lang="en-US" sz="2000" dirty="0"/>
          </a:p>
        </p:txBody>
      </p:sp>
      <p:sp>
        <p:nvSpPr>
          <p:cNvPr id="7" name="Rectangle 6"/>
          <p:cNvSpPr/>
          <p:nvPr/>
        </p:nvSpPr>
        <p:spPr>
          <a:xfrm>
            <a:off x="1643042" y="1285860"/>
            <a:ext cx="400462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BA" sz="2000" dirty="0" smtClean="0">
                <a:latin typeface="Arabic Typesetting" pitchFamily="66" charset="-78"/>
                <a:cs typeface="Arabic Typesetting" pitchFamily="66" charset="-78"/>
              </a:rPr>
              <a:t>INSTITUT “KEMAL KAPETANOVIĆ” U ZENICI 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1714480" y="1714488"/>
            <a:ext cx="43577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BA" sz="2400" b="1" dirty="0" smtClean="0">
                <a:solidFill>
                  <a:srgbClr val="FF0000"/>
                </a:solidFill>
                <a:latin typeface="Arabic Typesetting" pitchFamily="66" charset="-78"/>
                <a:cs typeface="Arabic Typesetting" pitchFamily="66" charset="-78"/>
              </a:rPr>
              <a:t>Metalografski laboratorij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643042" y="6072206"/>
            <a:ext cx="53114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solidFill>
                  <a:srgbClr val="FF0000"/>
                </a:solidFill>
              </a:rPr>
              <a:t>Metalografijom ulazimo u dušu metala</a:t>
            </a:r>
          </a:p>
          <a:p>
            <a:r>
              <a:rPr lang="pl-PL" dirty="0" smtClean="0">
                <a:solidFill>
                  <a:srgbClr val="FF0000"/>
                </a:solidFill>
              </a:rPr>
              <a:t> i otkrivamo skrivene tajne</a:t>
            </a:r>
            <a:endParaRPr lang="en-US" dirty="0"/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BA" dirty="0" smtClean="0"/>
              <a:t>Mjerenje debljine sloja</a:t>
            </a:r>
            <a:endParaRPr lang="en-US" dirty="0"/>
          </a:p>
        </p:txBody>
      </p:sp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484784"/>
            <a:ext cx="2879725" cy="21574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395536" y="3861048"/>
            <a:ext cx="23762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BA" dirty="0" smtClean="0">
                <a:latin typeface="Arabic Typesetting" pitchFamily="66" charset="-78"/>
                <a:cs typeface="Arabic Typesetting" pitchFamily="66" charset="-78"/>
              </a:rPr>
              <a:t>Sloj nikla</a:t>
            </a:r>
          </a:p>
          <a:p>
            <a:r>
              <a:rPr lang="hr-BA" dirty="0" smtClean="0">
                <a:latin typeface="Arabic Typesetting" pitchFamily="66" charset="-78"/>
                <a:cs typeface="Arabic Typesetting" pitchFamily="66" charset="-78"/>
              </a:rPr>
              <a:t>Nenagriženo </a:t>
            </a:r>
          </a:p>
          <a:p>
            <a:r>
              <a:rPr lang="hr-BA" dirty="0" smtClean="0">
                <a:latin typeface="Arabic Typesetting" pitchFamily="66" charset="-78"/>
                <a:cs typeface="Arabic Typesetting" pitchFamily="66" charset="-78"/>
              </a:rPr>
              <a:t>Posmatrano pri povećanju: x 100</a:t>
            </a:r>
            <a:endParaRPr lang="en-US" dirty="0">
              <a:latin typeface="Arabic Typesetting" pitchFamily="66" charset="-78"/>
              <a:cs typeface="Arabic Typesetting" pitchFamily="66" charset="-7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47864" y="5805264"/>
            <a:ext cx="35815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BA" dirty="0" smtClean="0">
                <a:latin typeface="Arabic Typesetting" pitchFamily="66" charset="-78"/>
                <a:cs typeface="Arabic Typesetting" pitchFamily="66" charset="-78"/>
              </a:rPr>
              <a:t>Sloj boje i cinka</a:t>
            </a:r>
          </a:p>
          <a:p>
            <a:r>
              <a:rPr lang="hr-BA" dirty="0" smtClean="0">
                <a:latin typeface="Arabic Typesetting" pitchFamily="66" charset="-78"/>
                <a:cs typeface="Arabic Typesetting" pitchFamily="66" charset="-78"/>
              </a:rPr>
              <a:t>Nenagriženo </a:t>
            </a:r>
          </a:p>
          <a:p>
            <a:r>
              <a:rPr lang="hr-BA" dirty="0" smtClean="0">
                <a:latin typeface="Arabic Typesetting" pitchFamily="66" charset="-78"/>
                <a:cs typeface="Arabic Typesetting" pitchFamily="66" charset="-78"/>
              </a:rPr>
              <a:t>Posmatrano pri povećanju: x 500</a:t>
            </a:r>
            <a:endParaRPr lang="en-US" dirty="0">
              <a:latin typeface="Arabic Typesetting" pitchFamily="66" charset="-78"/>
              <a:cs typeface="Arabic Typesetting" pitchFamily="66" charset="-78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3851920" y="3717032"/>
            <a:ext cx="720080" cy="64807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 flipV="1">
            <a:off x="9324528" y="4509120"/>
            <a:ext cx="288032" cy="115212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076056" y="3933056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BA" dirty="0" smtClean="0">
                <a:latin typeface="Arabic Typesetting" pitchFamily="66" charset="-78"/>
                <a:cs typeface="Arabic Typesetting" pitchFamily="66" charset="-78"/>
              </a:rPr>
              <a:t>Boja </a:t>
            </a:r>
            <a:endParaRPr lang="en-US" dirty="0">
              <a:latin typeface="Arabic Typesetting" pitchFamily="66" charset="-78"/>
              <a:cs typeface="Arabic Typesetting" pitchFamily="66" charset="-78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47864" y="3645024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BA" dirty="0" smtClean="0">
                <a:latin typeface="Arabic Typesetting" pitchFamily="66" charset="-78"/>
                <a:cs typeface="Arabic Typesetting" pitchFamily="66" charset="-78"/>
              </a:rPr>
              <a:t>Cink</a:t>
            </a:r>
            <a:endParaRPr lang="en-US" dirty="0">
              <a:latin typeface="Arabic Typesetting" pitchFamily="66" charset="-78"/>
              <a:cs typeface="Arabic Typesetting" pitchFamily="66" charset="-78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848" y="3501008"/>
            <a:ext cx="2879725" cy="21574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cxnSp>
        <p:nvCxnSpPr>
          <p:cNvPr id="19" name="Straight Arrow Connector 18"/>
          <p:cNvCxnSpPr/>
          <p:nvPr/>
        </p:nvCxnSpPr>
        <p:spPr>
          <a:xfrm>
            <a:off x="3635896" y="4077072"/>
            <a:ext cx="504056" cy="72008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3500264" y="3797424"/>
            <a:ext cx="7145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BA" dirty="0" smtClean="0">
                <a:latin typeface="Arabic Typesetting" pitchFamily="66" charset="-78"/>
                <a:cs typeface="Arabic Typesetting" pitchFamily="66" charset="-78"/>
              </a:rPr>
              <a:t>Cink</a:t>
            </a:r>
            <a:endParaRPr lang="en-US" dirty="0">
              <a:latin typeface="Arabic Typesetting" pitchFamily="66" charset="-78"/>
              <a:cs typeface="Arabic Typesetting" pitchFamily="66" charset="-78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228456" y="4085456"/>
            <a:ext cx="8437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BA" dirty="0" smtClean="0">
                <a:latin typeface="Arabic Typesetting" pitchFamily="66" charset="-78"/>
                <a:cs typeface="Arabic Typesetting" pitchFamily="66" charset="-78"/>
              </a:rPr>
              <a:t>Boja </a:t>
            </a:r>
            <a:endParaRPr lang="en-US" dirty="0">
              <a:latin typeface="Arabic Typesetting" pitchFamily="66" charset="-78"/>
              <a:cs typeface="Arabic Typesetting" pitchFamily="66" charset="-78"/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5436096" y="4437112"/>
            <a:ext cx="99628" cy="70240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168" y="1340768"/>
            <a:ext cx="2879725" cy="21574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8" name="TextBox 27"/>
          <p:cNvSpPr txBox="1"/>
          <p:nvPr/>
        </p:nvSpPr>
        <p:spPr>
          <a:xfrm>
            <a:off x="6444208" y="3789040"/>
            <a:ext cx="23762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BA" dirty="0" smtClean="0">
                <a:latin typeface="Arabic Typesetting" pitchFamily="66" charset="-78"/>
                <a:cs typeface="Arabic Typesetting" pitchFamily="66" charset="-78"/>
              </a:rPr>
              <a:t>Sloj cinka</a:t>
            </a:r>
          </a:p>
          <a:p>
            <a:r>
              <a:rPr lang="hr-BA" dirty="0" smtClean="0">
                <a:latin typeface="Arabic Typesetting" pitchFamily="66" charset="-78"/>
                <a:cs typeface="Arabic Typesetting" pitchFamily="66" charset="-78"/>
              </a:rPr>
              <a:t>Nenagriženo </a:t>
            </a:r>
          </a:p>
          <a:p>
            <a:r>
              <a:rPr lang="hr-BA" dirty="0" smtClean="0">
                <a:latin typeface="Arabic Typesetting" pitchFamily="66" charset="-78"/>
                <a:cs typeface="Arabic Typesetting" pitchFamily="66" charset="-78"/>
              </a:rPr>
              <a:t>Posmatrano pri povećanju: x 100</a:t>
            </a:r>
            <a:endParaRPr lang="en-US" dirty="0">
              <a:latin typeface="Arabic Typesetting" pitchFamily="66" charset="-78"/>
              <a:cs typeface="Arabic Typesetting" pitchFamily="66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204864"/>
            <a:ext cx="2879725" cy="21574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hr-BA" dirty="0" smtClean="0"/>
              <a:t>Prodor oksida na uzorcima cijevi</a:t>
            </a:r>
            <a:endParaRPr lang="en-US" dirty="0"/>
          </a:p>
        </p:txBody>
      </p:sp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8144" y="2204864"/>
            <a:ext cx="2879725" cy="21574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323528" y="1268760"/>
            <a:ext cx="41770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BA" dirty="0" smtClean="0">
                <a:latin typeface="Arabic Typesetting" pitchFamily="66" charset="-78"/>
                <a:cs typeface="Arabic Typesetting" pitchFamily="66" charset="-78"/>
              </a:rPr>
              <a:t>Prodor oksida na vanjskom zidu cijevi</a:t>
            </a:r>
          </a:p>
          <a:p>
            <a:r>
              <a:rPr lang="hr-BA" dirty="0" smtClean="0">
                <a:latin typeface="Arabic Typesetting" pitchFamily="66" charset="-78"/>
                <a:cs typeface="Arabic Typesetting" pitchFamily="66" charset="-78"/>
              </a:rPr>
              <a:t>Nenagriženo </a:t>
            </a:r>
          </a:p>
          <a:p>
            <a:r>
              <a:rPr lang="hr-BA" dirty="0" smtClean="0">
                <a:latin typeface="Arabic Typesetting" pitchFamily="66" charset="-78"/>
                <a:cs typeface="Arabic Typesetting" pitchFamily="66" charset="-78"/>
              </a:rPr>
              <a:t>Posmatrano pri povećanju: x 500</a:t>
            </a:r>
            <a:endParaRPr lang="en-US" dirty="0">
              <a:latin typeface="Arabic Typesetting" pitchFamily="66" charset="-78"/>
              <a:cs typeface="Arabic Typesetting" pitchFamily="66" charset="-7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14844" y="1214422"/>
            <a:ext cx="44291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BA" dirty="0" smtClean="0">
                <a:latin typeface="Arabic Typesetting" pitchFamily="66" charset="-78"/>
                <a:cs typeface="Arabic Typesetting" pitchFamily="66" charset="-78"/>
              </a:rPr>
              <a:t>Prodor oksida na unutrašnjem zidu cijevi</a:t>
            </a:r>
          </a:p>
          <a:p>
            <a:r>
              <a:rPr lang="hr-BA" dirty="0" smtClean="0">
                <a:latin typeface="Arabic Typesetting" pitchFamily="66" charset="-78"/>
                <a:cs typeface="Arabic Typesetting" pitchFamily="66" charset="-78"/>
              </a:rPr>
              <a:t>Nagriženo 2%HNO</a:t>
            </a:r>
            <a:r>
              <a:rPr lang="hr-BA" baseline="-25000" dirty="0" smtClean="0">
                <a:latin typeface="Arabic Typesetting" pitchFamily="66" charset="-78"/>
                <a:cs typeface="Arabic Typesetting" pitchFamily="66" charset="-78"/>
              </a:rPr>
              <a:t>3</a:t>
            </a:r>
            <a:r>
              <a:rPr lang="hr-BA" dirty="0" smtClean="0">
                <a:latin typeface="Arabic Typesetting" pitchFamily="66" charset="-78"/>
                <a:cs typeface="Arabic Typesetting" pitchFamily="66" charset="-78"/>
              </a:rPr>
              <a:t> </a:t>
            </a:r>
          </a:p>
          <a:p>
            <a:r>
              <a:rPr lang="hr-BA" dirty="0" smtClean="0">
                <a:latin typeface="Arabic Typesetting" pitchFamily="66" charset="-78"/>
                <a:cs typeface="Arabic Typesetting" pitchFamily="66" charset="-78"/>
              </a:rPr>
              <a:t>Posmatrano pri povećanju: x 100</a:t>
            </a:r>
            <a:endParaRPr lang="en-US" dirty="0">
              <a:latin typeface="Arabic Typesetting" pitchFamily="66" charset="-78"/>
              <a:cs typeface="Arabic Typesetting" pitchFamily="66" charset="-78"/>
            </a:endParaRPr>
          </a:p>
        </p:txBody>
      </p:sp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1840" y="4365104"/>
            <a:ext cx="2880000" cy="21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6156176" y="5013176"/>
            <a:ext cx="28083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BA" dirty="0" smtClean="0">
                <a:latin typeface="Arabic Typesetting" pitchFamily="66" charset="-78"/>
                <a:cs typeface="Arabic Typesetting" pitchFamily="66" charset="-78"/>
              </a:rPr>
              <a:t>Razugljeničenje na vanjskom zidu cijevi</a:t>
            </a:r>
          </a:p>
          <a:p>
            <a:r>
              <a:rPr lang="hr-BA" dirty="0" smtClean="0">
                <a:latin typeface="Arabic Typesetting" pitchFamily="66" charset="-78"/>
                <a:cs typeface="Arabic Typesetting" pitchFamily="66" charset="-78"/>
              </a:rPr>
              <a:t>Nagriženo 2%HNO</a:t>
            </a:r>
            <a:r>
              <a:rPr lang="hr-BA" baseline="-25000" dirty="0" smtClean="0">
                <a:latin typeface="Arabic Typesetting" pitchFamily="66" charset="-78"/>
                <a:cs typeface="Arabic Typesetting" pitchFamily="66" charset="-78"/>
              </a:rPr>
              <a:t>3</a:t>
            </a:r>
            <a:endParaRPr lang="hr-BA" dirty="0" smtClean="0">
              <a:latin typeface="Arabic Typesetting" pitchFamily="66" charset="-78"/>
              <a:cs typeface="Arabic Typesetting" pitchFamily="66" charset="-78"/>
            </a:endParaRPr>
          </a:p>
          <a:p>
            <a:r>
              <a:rPr lang="hr-BA" dirty="0" smtClean="0">
                <a:latin typeface="Arabic Typesetting" pitchFamily="66" charset="-78"/>
                <a:cs typeface="Arabic Typesetting" pitchFamily="66" charset="-78"/>
              </a:rPr>
              <a:t>Posmatrano pri povećanju: x 100</a:t>
            </a:r>
            <a:endParaRPr lang="en-US" dirty="0">
              <a:latin typeface="Arabic Typesetting" pitchFamily="66" charset="-78"/>
              <a:cs typeface="Arabic Typesetting" pitchFamily="66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BA" dirty="0" smtClean="0"/>
              <a:t>Raspored i veličina karbida </a:t>
            </a:r>
            <a:endParaRPr lang="en-US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484784"/>
            <a:ext cx="2880000" cy="21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395536" y="3861048"/>
            <a:ext cx="23762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BA" dirty="0" smtClean="0">
                <a:latin typeface="Arabic Typesetting" pitchFamily="66" charset="-78"/>
                <a:cs typeface="Arabic Typesetting" pitchFamily="66" charset="-78"/>
              </a:rPr>
              <a:t>Čelik 100Cr6</a:t>
            </a:r>
            <a:endParaRPr lang="hr-BA" b="1" dirty="0" smtClean="0">
              <a:solidFill>
                <a:srgbClr val="FF0000"/>
              </a:solidFill>
              <a:latin typeface="Arabic Typesetting" pitchFamily="66" charset="-78"/>
              <a:cs typeface="Arabic Typesetting" pitchFamily="66" charset="-78"/>
            </a:endParaRPr>
          </a:p>
          <a:p>
            <a:r>
              <a:rPr lang="hr-BA" dirty="0" smtClean="0">
                <a:latin typeface="Arabic Typesetting" pitchFamily="66" charset="-78"/>
                <a:cs typeface="Arabic Typesetting" pitchFamily="66" charset="-78"/>
              </a:rPr>
              <a:t>Karbidna mreža</a:t>
            </a:r>
          </a:p>
          <a:p>
            <a:r>
              <a:rPr lang="hr-BA" dirty="0" smtClean="0">
                <a:latin typeface="Arabic Typesetting" pitchFamily="66" charset="-78"/>
                <a:cs typeface="Arabic Typesetting" pitchFamily="66" charset="-78"/>
              </a:rPr>
              <a:t>Nagriženo  u 10%HNO</a:t>
            </a:r>
            <a:r>
              <a:rPr lang="hr-BA" baseline="-25000" dirty="0" smtClean="0">
                <a:latin typeface="Arabic Typesetting" pitchFamily="66" charset="-78"/>
                <a:cs typeface="Arabic Typesetting" pitchFamily="66" charset="-78"/>
              </a:rPr>
              <a:t>3</a:t>
            </a:r>
          </a:p>
          <a:p>
            <a:r>
              <a:rPr lang="hr-BA" dirty="0" smtClean="0">
                <a:latin typeface="Arabic Typesetting" pitchFamily="66" charset="-78"/>
                <a:cs typeface="Arabic Typesetting" pitchFamily="66" charset="-78"/>
              </a:rPr>
              <a:t>Posmatrano pri povećanju: x 100</a:t>
            </a:r>
            <a:endParaRPr lang="en-US" dirty="0">
              <a:latin typeface="Arabic Typesetting" pitchFamily="66" charset="-78"/>
              <a:cs typeface="Arabic Typesetting" pitchFamily="66" charset="-78"/>
            </a:endParaRPr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1840" y="3356992"/>
            <a:ext cx="2880000" cy="21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3347864" y="5657671"/>
            <a:ext cx="42245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BA" dirty="0" smtClean="0">
                <a:latin typeface="Arabic Typesetting" pitchFamily="66" charset="-78"/>
                <a:cs typeface="Arabic Typesetting" pitchFamily="66" charset="-78"/>
              </a:rPr>
              <a:t>Čelik 100Cr6</a:t>
            </a:r>
          </a:p>
          <a:p>
            <a:r>
              <a:rPr lang="hr-BA" dirty="0" smtClean="0">
                <a:latin typeface="Arabic Typesetting" pitchFamily="66" charset="-78"/>
                <a:cs typeface="Arabic Typesetting" pitchFamily="66" charset="-78"/>
              </a:rPr>
              <a:t>Raspored i veličina karbida</a:t>
            </a:r>
          </a:p>
          <a:p>
            <a:r>
              <a:rPr lang="hr-BA" dirty="0" smtClean="0">
                <a:latin typeface="Arabic Typesetting" pitchFamily="66" charset="-78"/>
                <a:cs typeface="Arabic Typesetting" pitchFamily="66" charset="-78"/>
              </a:rPr>
              <a:t>Nagriženo  u 2%HNO</a:t>
            </a:r>
            <a:r>
              <a:rPr lang="hr-BA" baseline="-25000" dirty="0" smtClean="0">
                <a:latin typeface="Arabic Typesetting" pitchFamily="66" charset="-78"/>
                <a:cs typeface="Arabic Typesetting" pitchFamily="66" charset="-78"/>
              </a:rPr>
              <a:t>3</a:t>
            </a:r>
          </a:p>
          <a:p>
            <a:r>
              <a:rPr lang="hr-BA" dirty="0" smtClean="0">
                <a:latin typeface="Arabic Typesetting" pitchFamily="66" charset="-78"/>
                <a:cs typeface="Arabic Typesetting" pitchFamily="66" charset="-78"/>
              </a:rPr>
              <a:t>Posmatrano pri povećanju: x 1000</a:t>
            </a:r>
            <a:endParaRPr lang="en-US" dirty="0">
              <a:latin typeface="Arabic Typesetting" pitchFamily="66" charset="-78"/>
              <a:cs typeface="Arabic Typesetting" pitchFamily="66" charset="-78"/>
            </a:endParaRPr>
          </a:p>
        </p:txBody>
      </p:sp>
      <p:pic>
        <p:nvPicPr>
          <p:cNvPr id="24577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168" y="1412776"/>
            <a:ext cx="2879725" cy="21574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6372200" y="3717032"/>
            <a:ext cx="23762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BA" dirty="0" smtClean="0">
                <a:latin typeface="Arabic Typesetting" pitchFamily="66" charset="-78"/>
                <a:cs typeface="Arabic Typesetting" pitchFamily="66" charset="-78"/>
              </a:rPr>
              <a:t>Čelik 100Cr6</a:t>
            </a:r>
            <a:endParaRPr lang="hr-BA" b="1" dirty="0" smtClean="0">
              <a:solidFill>
                <a:srgbClr val="FF0000"/>
              </a:solidFill>
              <a:latin typeface="Arabic Typesetting" pitchFamily="66" charset="-78"/>
              <a:cs typeface="Arabic Typesetting" pitchFamily="66" charset="-78"/>
            </a:endParaRPr>
          </a:p>
          <a:p>
            <a:r>
              <a:rPr lang="hr-BA" dirty="0" smtClean="0">
                <a:latin typeface="Arabic Typesetting" pitchFamily="66" charset="-78"/>
                <a:cs typeface="Arabic Typesetting" pitchFamily="66" charset="-78"/>
              </a:rPr>
              <a:t>Difuzni karbidni niz</a:t>
            </a:r>
          </a:p>
          <a:p>
            <a:r>
              <a:rPr lang="hr-BA" dirty="0" smtClean="0">
                <a:latin typeface="Arabic Typesetting" pitchFamily="66" charset="-78"/>
                <a:cs typeface="Arabic Typesetting" pitchFamily="66" charset="-78"/>
              </a:rPr>
              <a:t>Nagriženo  u 10%HNO</a:t>
            </a:r>
            <a:r>
              <a:rPr lang="hr-BA" baseline="-25000" dirty="0" smtClean="0">
                <a:latin typeface="Arabic Typesetting" pitchFamily="66" charset="-78"/>
                <a:cs typeface="Arabic Typesetting" pitchFamily="66" charset="-78"/>
              </a:rPr>
              <a:t>3</a:t>
            </a:r>
          </a:p>
          <a:p>
            <a:r>
              <a:rPr lang="hr-BA" dirty="0" smtClean="0">
                <a:latin typeface="Arabic Typesetting" pitchFamily="66" charset="-78"/>
                <a:cs typeface="Arabic Typesetting" pitchFamily="66" charset="-78"/>
              </a:rPr>
              <a:t>Posmatrano pri povećanju: x 100</a:t>
            </a:r>
            <a:endParaRPr lang="en-US" dirty="0">
              <a:latin typeface="Arabic Typesetting" pitchFamily="66" charset="-78"/>
              <a:cs typeface="Arabic Typesetting" pitchFamily="66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214290"/>
            <a:ext cx="9144000" cy="706090"/>
          </a:xfrm>
        </p:spPr>
        <p:txBody>
          <a:bodyPr>
            <a:noAutofit/>
          </a:bodyPr>
          <a:lstStyle/>
          <a:p>
            <a:r>
              <a:rPr lang="hr-BA" sz="1800" dirty="0" smtClean="0">
                <a:latin typeface="Arabic Typesetting" pitchFamily="66" charset="-78"/>
                <a:cs typeface="Arabic Typesetting" pitchFamily="66" charset="-78"/>
              </a:rPr>
              <a:t>Termički tretman ugljeničnog čelika za poboljšanje C60 : 850°C/30 minuta</a:t>
            </a:r>
            <a:br>
              <a:rPr lang="hr-BA" sz="1800" dirty="0" smtClean="0">
                <a:latin typeface="Arabic Typesetting" pitchFamily="66" charset="-78"/>
                <a:cs typeface="Arabic Typesetting" pitchFamily="66" charset="-78"/>
              </a:rPr>
            </a:br>
            <a:r>
              <a:rPr lang="hr-BA" sz="1800" dirty="0" smtClean="0">
                <a:latin typeface="Arabic Typesetting" pitchFamily="66" charset="-78"/>
                <a:cs typeface="Arabic Typesetting" pitchFamily="66" charset="-78"/>
              </a:rPr>
              <a:t>Nagriženo u 2%HNO</a:t>
            </a:r>
            <a:r>
              <a:rPr lang="hr-BA" sz="1800" baseline="-25000" dirty="0" smtClean="0">
                <a:latin typeface="Arabic Typesetting" pitchFamily="66" charset="-78"/>
                <a:cs typeface="Arabic Typesetting" pitchFamily="66" charset="-78"/>
              </a:rPr>
              <a:t>3</a:t>
            </a:r>
            <a:r>
              <a:rPr lang="hr-BA" sz="1800" dirty="0" smtClean="0">
                <a:latin typeface="Arabic Typesetting" pitchFamily="66" charset="-78"/>
                <a:cs typeface="Arabic Typesetting" pitchFamily="66" charset="-78"/>
              </a:rPr>
              <a:t>; Posmatrano pri povećanju  x 500</a:t>
            </a:r>
            <a:r>
              <a:rPr lang="en-US" sz="1800" dirty="0" smtClean="0">
                <a:latin typeface="Arabic Typesetting" pitchFamily="66" charset="-78"/>
                <a:cs typeface="Arabic Typesetting" pitchFamily="66" charset="-78"/>
              </a:rPr>
              <a:t/>
            </a:r>
            <a:br>
              <a:rPr lang="en-US" sz="1800" dirty="0" smtClean="0">
                <a:latin typeface="Arabic Typesetting" pitchFamily="66" charset="-78"/>
                <a:cs typeface="Arabic Typesetting" pitchFamily="66" charset="-78"/>
              </a:rPr>
            </a:br>
            <a:endParaRPr lang="en-US" sz="1800" dirty="0">
              <a:latin typeface="Arabic Typesetting" pitchFamily="66" charset="-78"/>
              <a:cs typeface="Arabic Typesetting" pitchFamily="66" charset="-78"/>
            </a:endParaRP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3872" y="1556792"/>
            <a:ext cx="2400000" cy="18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4725144"/>
            <a:ext cx="2400000" cy="18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0152" y="1484784"/>
            <a:ext cx="2400000" cy="18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174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56176" y="4293096"/>
            <a:ext cx="2400000" cy="18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9" name="TextBox 38"/>
          <p:cNvSpPr txBox="1"/>
          <p:nvPr/>
        </p:nvSpPr>
        <p:spPr>
          <a:xfrm>
            <a:off x="3203848" y="2636912"/>
            <a:ext cx="38164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BA" dirty="0" smtClean="0">
                <a:latin typeface="Arabic Typesetting" pitchFamily="66" charset="-78"/>
                <a:cs typeface="Arabic Typesetting" pitchFamily="66" charset="-78"/>
              </a:rPr>
              <a:t>Hlađeno sa peći,</a:t>
            </a:r>
          </a:p>
          <a:p>
            <a:r>
              <a:rPr lang="hr-BA" dirty="0" smtClean="0">
                <a:latin typeface="Arabic Typesetting" pitchFamily="66" charset="-78"/>
                <a:cs typeface="Arabic Typesetting" pitchFamily="66" charset="-78"/>
              </a:rPr>
              <a:t>Mikrostruktura: </a:t>
            </a:r>
          </a:p>
          <a:p>
            <a:r>
              <a:rPr lang="hr-BA" dirty="0" smtClean="0">
                <a:latin typeface="Arabic Typesetting" pitchFamily="66" charset="-78"/>
                <a:cs typeface="Arabic Typesetting" pitchFamily="66" charset="-78"/>
              </a:rPr>
              <a:t>martenzit i trustit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2555776" y="1628800"/>
            <a:ext cx="28734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BA" dirty="0" smtClean="0">
                <a:latin typeface="Arabic Typesetting" pitchFamily="66" charset="-78"/>
                <a:cs typeface="Arabic Typesetting" pitchFamily="66" charset="-78"/>
              </a:rPr>
              <a:t>Hlađeno sa peći,</a:t>
            </a:r>
          </a:p>
          <a:p>
            <a:r>
              <a:rPr lang="hr-BA" dirty="0" smtClean="0">
                <a:latin typeface="Arabic Typesetting" pitchFamily="66" charset="-78"/>
                <a:cs typeface="Arabic Typesetting" pitchFamily="66" charset="-78"/>
              </a:rPr>
              <a:t>Mikrostruktura: ferit + perlit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4067944" y="4869160"/>
            <a:ext cx="21247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BA" dirty="0" smtClean="0">
                <a:latin typeface="Arabic Typesetting" pitchFamily="66" charset="-78"/>
                <a:cs typeface="Arabic Typesetting" pitchFamily="66" charset="-78"/>
              </a:rPr>
              <a:t>Hlađeno u ulju,</a:t>
            </a:r>
          </a:p>
          <a:p>
            <a:r>
              <a:rPr lang="hr-BA" dirty="0" smtClean="0">
                <a:latin typeface="Arabic Typesetting" pitchFamily="66" charset="-78"/>
                <a:cs typeface="Arabic Typesetting" pitchFamily="66" charset="-78"/>
              </a:rPr>
              <a:t>Mikrostruktura: martenzit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142844" y="3787330"/>
            <a:ext cx="23163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BA" dirty="0" smtClean="0">
                <a:latin typeface="Arabic Typesetting" pitchFamily="66" charset="-78"/>
                <a:cs typeface="Arabic Typesetting" pitchFamily="66" charset="-78"/>
              </a:rPr>
              <a:t>Hlađeno na zraku</a:t>
            </a:r>
          </a:p>
          <a:p>
            <a:r>
              <a:rPr lang="hr-BA" dirty="0" smtClean="0">
                <a:latin typeface="Arabic Typesetting" pitchFamily="66" charset="-78"/>
                <a:cs typeface="Arabic Typesetting" pitchFamily="66" charset="-78"/>
              </a:rPr>
              <a:t>Mikrostruktura: perlit + ferit</a:t>
            </a:r>
          </a:p>
        </p:txBody>
      </p:sp>
      <p:sp>
        <p:nvSpPr>
          <p:cNvPr id="47" name="Rectangle 46"/>
          <p:cNvSpPr/>
          <p:nvPr/>
        </p:nvSpPr>
        <p:spPr>
          <a:xfrm>
            <a:off x="512676" y="1120098"/>
            <a:ext cx="22019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BA" dirty="0" smtClean="0">
                <a:latin typeface="Arabic Typesetting" pitchFamily="66" charset="-78"/>
                <a:cs typeface="Arabic Typesetting" pitchFamily="66" charset="-78"/>
              </a:rPr>
              <a:t>Tvrdoća 179HV10</a:t>
            </a:r>
          </a:p>
        </p:txBody>
      </p:sp>
      <p:sp>
        <p:nvSpPr>
          <p:cNvPr id="49" name="Rectangle 48"/>
          <p:cNvSpPr/>
          <p:nvPr/>
        </p:nvSpPr>
        <p:spPr>
          <a:xfrm>
            <a:off x="6286512" y="1071546"/>
            <a:ext cx="20563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BA" dirty="0" smtClean="0">
                <a:latin typeface="Arabic Typesetting" pitchFamily="66" charset="-78"/>
                <a:cs typeface="Arabic Typesetting" pitchFamily="66" charset="-78"/>
              </a:rPr>
              <a:t>Tvrdoća 201HV10</a:t>
            </a:r>
          </a:p>
        </p:txBody>
      </p:sp>
      <p:sp>
        <p:nvSpPr>
          <p:cNvPr id="52" name="Rectangle 51"/>
          <p:cNvSpPr/>
          <p:nvPr/>
        </p:nvSpPr>
        <p:spPr>
          <a:xfrm>
            <a:off x="1214414" y="6488668"/>
            <a:ext cx="20717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BA" dirty="0" smtClean="0">
                <a:latin typeface="Arabic Typesetting" pitchFamily="66" charset="-78"/>
                <a:cs typeface="Arabic Typesetting" pitchFamily="66" charset="-78"/>
              </a:rPr>
              <a:t>Tvrdoća 203HV10</a:t>
            </a:r>
          </a:p>
        </p:txBody>
      </p:sp>
      <p:sp>
        <p:nvSpPr>
          <p:cNvPr id="54" name="Rectangle 53"/>
          <p:cNvSpPr/>
          <p:nvPr/>
        </p:nvSpPr>
        <p:spPr>
          <a:xfrm>
            <a:off x="6357950" y="6215082"/>
            <a:ext cx="21266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BA" dirty="0" smtClean="0">
                <a:latin typeface="Arabic Typesetting" pitchFamily="66" charset="-78"/>
                <a:cs typeface="Arabic Typesetting" pitchFamily="66" charset="-78"/>
              </a:rPr>
              <a:t>Tvrdoća 52HRC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556792"/>
            <a:ext cx="2400000" cy="18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4725144"/>
            <a:ext cx="2400000" cy="18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176" y="1700808"/>
            <a:ext cx="2400000" cy="18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00192" y="4725144"/>
            <a:ext cx="2400000" cy="18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0" y="476672"/>
            <a:ext cx="9144000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BA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abic Typesetting" pitchFamily="66" charset="-78"/>
                <a:ea typeface="+mj-ea"/>
                <a:cs typeface="Arabic Typesetting" pitchFamily="66" charset="-78"/>
              </a:rPr>
              <a:t>Termički tretman ugljeničnog čelika za poboljšanje C60 : 1050°C/30 minuta</a:t>
            </a:r>
            <a:br>
              <a:rPr kumimoji="0" lang="hr-BA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abic Typesetting" pitchFamily="66" charset="-78"/>
                <a:ea typeface="+mj-ea"/>
                <a:cs typeface="Arabic Typesetting" pitchFamily="66" charset="-78"/>
              </a:rPr>
            </a:br>
            <a:r>
              <a:rPr kumimoji="0" lang="hr-BA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abic Typesetting" pitchFamily="66" charset="-78"/>
                <a:ea typeface="+mj-ea"/>
                <a:cs typeface="Arabic Typesetting" pitchFamily="66" charset="-78"/>
              </a:rPr>
              <a:t>Nagriženo u 2%HNO</a:t>
            </a:r>
            <a:r>
              <a:rPr kumimoji="0" lang="hr-BA" sz="2000" b="0" i="0" u="none" strike="noStrike" kern="120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abic Typesetting" pitchFamily="66" charset="-78"/>
                <a:ea typeface="+mj-ea"/>
                <a:cs typeface="Arabic Typesetting" pitchFamily="66" charset="-78"/>
              </a:rPr>
              <a:t>3</a:t>
            </a:r>
            <a:r>
              <a:rPr kumimoji="0" lang="hr-BA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abic Typesetting" pitchFamily="66" charset="-78"/>
                <a:ea typeface="+mj-ea"/>
                <a:cs typeface="Arabic Typesetting" pitchFamily="66" charset="-78"/>
              </a:rPr>
              <a:t>; Posmatrano pri povećanju  x 500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abic Typesetting" pitchFamily="66" charset="-78"/>
                <a:ea typeface="+mj-ea"/>
                <a:cs typeface="Arabic Typesetting" pitchFamily="66" charset="-78"/>
              </a:rPr>
              <a:t/>
            </a:r>
            <a:b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abic Typesetting" pitchFamily="66" charset="-78"/>
                <a:ea typeface="+mj-ea"/>
                <a:cs typeface="Arabic Typesetting" pitchFamily="66" charset="-78"/>
              </a:rPr>
            </a:b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abic Typesetting" pitchFamily="66" charset="-78"/>
              <a:ea typeface="+mj-ea"/>
              <a:cs typeface="Arabic Typesetting" pitchFamily="66" charset="-7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27576" y="3643314"/>
            <a:ext cx="38164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BA" dirty="0" smtClean="0">
                <a:latin typeface="Arabic Typesetting" pitchFamily="66" charset="-78"/>
                <a:cs typeface="Arabic Typesetting" pitchFamily="66" charset="-78"/>
              </a:rPr>
              <a:t>Hlađeno sa peći,</a:t>
            </a:r>
          </a:p>
          <a:p>
            <a:r>
              <a:rPr lang="hr-BA" dirty="0" smtClean="0">
                <a:latin typeface="Arabic Typesetting" pitchFamily="66" charset="-78"/>
                <a:cs typeface="Arabic Typesetting" pitchFamily="66" charset="-78"/>
              </a:rPr>
              <a:t>Mikrostruktura: martenzit i trustit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555776" y="1628800"/>
            <a:ext cx="22677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BA" dirty="0" smtClean="0">
                <a:latin typeface="Arabic Typesetting" pitchFamily="66" charset="-78"/>
                <a:cs typeface="Arabic Typesetting" pitchFamily="66" charset="-78"/>
              </a:rPr>
              <a:t>Hlađeno sa peći,</a:t>
            </a:r>
          </a:p>
          <a:p>
            <a:r>
              <a:rPr lang="hr-BA" dirty="0" smtClean="0">
                <a:latin typeface="Arabic Typesetting" pitchFamily="66" charset="-78"/>
                <a:cs typeface="Arabic Typesetting" pitchFamily="66" charset="-78"/>
              </a:rPr>
              <a:t>Mikrostruktura: ferit + perlit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143372" y="5143512"/>
            <a:ext cx="21247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BA" dirty="0" smtClean="0">
                <a:latin typeface="Arabic Typesetting" pitchFamily="66" charset="-78"/>
                <a:cs typeface="Arabic Typesetting" pitchFamily="66" charset="-78"/>
              </a:rPr>
              <a:t>Hlađeno u ulju,</a:t>
            </a:r>
          </a:p>
          <a:p>
            <a:r>
              <a:rPr lang="hr-BA" dirty="0" smtClean="0">
                <a:latin typeface="Arabic Typesetting" pitchFamily="66" charset="-78"/>
                <a:cs typeface="Arabic Typesetting" pitchFamily="66" charset="-78"/>
              </a:rPr>
              <a:t>Mikrostruktura: martenzit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14282" y="3571876"/>
            <a:ext cx="23163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BA" sz="2000" dirty="0" smtClean="0">
                <a:latin typeface="Arabic Typesetting" pitchFamily="66" charset="-78"/>
                <a:cs typeface="Arabic Typesetting" pitchFamily="66" charset="-78"/>
              </a:rPr>
              <a:t>Hlađeno na zraku</a:t>
            </a:r>
          </a:p>
          <a:p>
            <a:r>
              <a:rPr lang="hr-BA" sz="2000" dirty="0" smtClean="0">
                <a:latin typeface="Arabic Typesetting" pitchFamily="66" charset="-78"/>
                <a:cs typeface="Arabic Typesetting" pitchFamily="66" charset="-78"/>
              </a:rPr>
              <a:t>Mikrostruktura: perlit + ferit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12676" y="1120098"/>
            <a:ext cx="22733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BA" dirty="0" smtClean="0">
                <a:latin typeface="Arabic Typesetting" pitchFamily="66" charset="-78"/>
                <a:cs typeface="Arabic Typesetting" pitchFamily="66" charset="-78"/>
              </a:rPr>
              <a:t>Tvrdoća 114HV10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516216" y="1340768"/>
            <a:ext cx="21277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BA" dirty="0" smtClean="0">
                <a:latin typeface="Arabic Typesetting" pitchFamily="66" charset="-78"/>
                <a:cs typeface="Arabic Typesetting" pitchFamily="66" charset="-78"/>
              </a:rPr>
              <a:t>Tvrdoća 206HV10</a:t>
            </a:r>
          </a:p>
        </p:txBody>
      </p:sp>
      <p:sp>
        <p:nvSpPr>
          <p:cNvPr id="22" name="Rectangle 21"/>
          <p:cNvSpPr/>
          <p:nvPr/>
        </p:nvSpPr>
        <p:spPr>
          <a:xfrm>
            <a:off x="827584" y="6488668"/>
            <a:ext cx="22442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BA" dirty="0" smtClean="0">
                <a:latin typeface="Arabic Typesetting" pitchFamily="66" charset="-78"/>
                <a:cs typeface="Arabic Typesetting" pitchFamily="66" charset="-78"/>
              </a:rPr>
              <a:t>Tvrdoća 155HV10</a:t>
            </a:r>
          </a:p>
        </p:txBody>
      </p:sp>
      <p:sp>
        <p:nvSpPr>
          <p:cNvPr id="24" name="Rectangle 23"/>
          <p:cNvSpPr/>
          <p:nvPr/>
        </p:nvSpPr>
        <p:spPr>
          <a:xfrm>
            <a:off x="6660232" y="6488668"/>
            <a:ext cx="20551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BA" dirty="0" smtClean="0">
                <a:latin typeface="Arabic Typesetting" pitchFamily="66" charset="-78"/>
                <a:cs typeface="Arabic Typesetting" pitchFamily="66" charset="-78"/>
              </a:rPr>
              <a:t>Tvrdoća 53HRC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BA" dirty="0" smtClean="0"/>
              <a:t>Makrostruktura zavarenih spojeva</a:t>
            </a:r>
            <a:endParaRPr lang="en-US" dirty="0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556792"/>
            <a:ext cx="3369353" cy="21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7864" y="4698000"/>
            <a:ext cx="2419662" cy="21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277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556792"/>
            <a:ext cx="3956512" cy="21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Rectangle 10"/>
          <p:cNvSpPr/>
          <p:nvPr/>
        </p:nvSpPr>
        <p:spPr>
          <a:xfrm>
            <a:off x="4572000" y="385762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hr-BA" dirty="0" smtClean="0">
                <a:latin typeface="Arabic Typesetting" pitchFamily="66" charset="-78"/>
                <a:cs typeface="Arabic Typesetting" pitchFamily="66" charset="-78"/>
              </a:rPr>
              <a:t>Sučeono zavareni spoj</a:t>
            </a:r>
          </a:p>
          <a:p>
            <a:pPr algn="ctr"/>
            <a:r>
              <a:rPr lang="hr-BA" dirty="0" smtClean="0">
                <a:latin typeface="Arabic Typesetting" pitchFamily="66" charset="-78"/>
                <a:cs typeface="Arabic Typesetting" pitchFamily="66" charset="-78"/>
              </a:rPr>
              <a:t>Konstrukcioni čelik S235</a:t>
            </a:r>
            <a:endParaRPr lang="en-US" dirty="0">
              <a:latin typeface="Arabic Typesetting" pitchFamily="66" charset="-78"/>
              <a:cs typeface="Arabic Typesetting" pitchFamily="66" charset="-78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378619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hr-BA" dirty="0" smtClean="0">
                <a:latin typeface="Arabic Typesetting" pitchFamily="66" charset="-78"/>
                <a:cs typeface="Arabic Typesetting" pitchFamily="66" charset="-78"/>
              </a:rPr>
              <a:t>Sučeono zavareni spoj</a:t>
            </a:r>
          </a:p>
          <a:p>
            <a:pPr algn="ctr"/>
            <a:r>
              <a:rPr lang="hr-BA" dirty="0" smtClean="0">
                <a:latin typeface="Arabic Typesetting" pitchFamily="66" charset="-78"/>
                <a:cs typeface="Arabic Typesetting" pitchFamily="66" charset="-78"/>
              </a:rPr>
              <a:t>Konstrukcioni čelik S355J2G3</a:t>
            </a:r>
            <a:endParaRPr lang="en-US" dirty="0">
              <a:latin typeface="Arabic Typesetting" pitchFamily="66" charset="-78"/>
              <a:cs typeface="Arabic Typesetting" pitchFamily="66" charset="-78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286380" y="528638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hr-BA" dirty="0" smtClean="0">
                <a:latin typeface="Arabic Typesetting" pitchFamily="66" charset="-78"/>
                <a:cs typeface="Arabic Typesetting" pitchFamily="66" charset="-78"/>
              </a:rPr>
              <a:t>Ugaono zavareni spoj</a:t>
            </a:r>
          </a:p>
          <a:p>
            <a:pPr algn="ctr"/>
            <a:r>
              <a:rPr lang="hr-BA" dirty="0" smtClean="0">
                <a:latin typeface="Arabic Typesetting" pitchFamily="66" charset="-78"/>
                <a:cs typeface="Arabic Typesetting" pitchFamily="66" charset="-78"/>
              </a:rPr>
              <a:t>Konstrukcioni čelik S235</a:t>
            </a:r>
            <a:endParaRPr lang="en-US" dirty="0" smtClean="0">
              <a:latin typeface="Arabic Typesetting" pitchFamily="66" charset="-78"/>
              <a:cs typeface="Arabic Typesetting" pitchFamily="66" charset="-78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476672"/>
            <a:ext cx="8229600" cy="1143000"/>
          </a:xfrm>
        </p:spPr>
        <p:txBody>
          <a:bodyPr>
            <a:noAutofit/>
          </a:bodyPr>
          <a:lstStyle/>
          <a:p>
            <a:r>
              <a:rPr lang="hr-BA" sz="2400" dirty="0" smtClean="0"/>
              <a:t>Mikrostrukture termoenergetskih postrojenja dobivene metodom bez razaranja – </a:t>
            </a:r>
            <a:br>
              <a:rPr lang="hr-BA" sz="2400" dirty="0" smtClean="0"/>
            </a:br>
            <a:r>
              <a:rPr lang="hr-BA" sz="2400" dirty="0" smtClean="0"/>
              <a:t>uzimanjem otiska mikrostrukture pomoću replike  </a:t>
            </a:r>
            <a:br>
              <a:rPr lang="hr-BA" sz="2400" dirty="0" smtClean="0"/>
            </a:br>
            <a:r>
              <a:rPr lang="hr-BA" sz="2400" dirty="0" smtClean="0"/>
              <a:t>materijal (ČSN 15128.5) 14MoV6-3</a:t>
            </a:r>
            <a:r>
              <a:rPr lang="hr-BA" sz="2800" dirty="0" smtClean="0"/>
              <a:t/>
            </a:r>
            <a:br>
              <a:rPr lang="hr-BA" sz="2800" dirty="0" smtClean="0"/>
            </a:br>
            <a:endParaRPr lang="en-US" sz="2800" dirty="0"/>
          </a:p>
        </p:txBody>
      </p:sp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628800"/>
            <a:ext cx="2879725" cy="21574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482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4149080"/>
            <a:ext cx="2879725" cy="21574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Rectangle 7"/>
          <p:cNvSpPr/>
          <p:nvPr/>
        </p:nvSpPr>
        <p:spPr>
          <a:xfrm>
            <a:off x="3571868" y="2071678"/>
            <a:ext cx="521497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r-BA" dirty="0" smtClean="0"/>
              <a:t>Prisutni perlit i beinit</a:t>
            </a:r>
          </a:p>
          <a:p>
            <a:pPr algn="ctr"/>
            <a:r>
              <a:rPr lang="hr-BA" dirty="0" smtClean="0"/>
              <a:t>Ocjena prema VGB S 517: 2b</a:t>
            </a:r>
          </a:p>
          <a:p>
            <a:pPr algn="ctr"/>
            <a:r>
              <a:rPr lang="hr-BA" dirty="0" smtClean="0"/>
              <a:t>Posmatrano pri povećanju x 500</a:t>
            </a:r>
          </a:p>
          <a:p>
            <a:pPr algn="ctr"/>
            <a:r>
              <a:rPr lang="hr-BA" dirty="0" smtClean="0"/>
              <a:t>Nagriženo 5%HNO</a:t>
            </a:r>
            <a:r>
              <a:rPr lang="hr-BA" baseline="-25000" dirty="0" smtClean="0"/>
              <a:t>3</a:t>
            </a:r>
            <a:endParaRPr lang="en-US" baseline="-25000" dirty="0"/>
          </a:p>
        </p:txBody>
      </p:sp>
      <p:sp>
        <p:nvSpPr>
          <p:cNvPr id="12" name="Rectangle 11"/>
          <p:cNvSpPr/>
          <p:nvPr/>
        </p:nvSpPr>
        <p:spPr>
          <a:xfrm>
            <a:off x="3571868" y="4357694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hr-BA" dirty="0" smtClean="0"/>
              <a:t>Ferit sa ogrubljenim karbidima po granicama zrna. </a:t>
            </a:r>
          </a:p>
          <a:p>
            <a:r>
              <a:rPr lang="hr-BA" dirty="0" smtClean="0"/>
              <a:t>Mikrostruktura materijala je degradirana</a:t>
            </a:r>
          </a:p>
          <a:p>
            <a:pPr algn="ctr"/>
            <a:r>
              <a:rPr lang="hr-BA" dirty="0" smtClean="0"/>
              <a:t>Ocjena prema VGB S 517: 3a</a:t>
            </a:r>
          </a:p>
          <a:p>
            <a:pPr algn="ctr"/>
            <a:r>
              <a:rPr lang="hr-BA" dirty="0" smtClean="0"/>
              <a:t>Posmatrano pri povećanju x 500</a:t>
            </a:r>
          </a:p>
          <a:p>
            <a:pPr algn="ctr"/>
            <a:r>
              <a:rPr lang="hr-BA" dirty="0" smtClean="0"/>
              <a:t>Nagriženo 5%HNO</a:t>
            </a:r>
            <a:r>
              <a:rPr lang="hr-BA" baseline="-25000" dirty="0" smtClean="0"/>
              <a:t>3</a:t>
            </a:r>
            <a:endParaRPr lang="en-US" baseline="-250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BA" dirty="0" smtClean="0"/>
              <a:t>Tvrdoća zavarenih spojeva</a:t>
            </a:r>
            <a:endParaRPr lang="en-US" dirty="0"/>
          </a:p>
        </p:txBody>
      </p:sp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1920" y="4221088"/>
            <a:ext cx="4979987" cy="222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467544" y="5373216"/>
            <a:ext cx="33539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BA" dirty="0" smtClean="0"/>
              <a:t>Materijal </a:t>
            </a:r>
            <a:r>
              <a:rPr lang="en-US" dirty="0" err="1" smtClean="0"/>
              <a:t>čelik</a:t>
            </a:r>
            <a:r>
              <a:rPr lang="en-US" dirty="0" smtClean="0"/>
              <a:t>  X10CrMoVNb 9-10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508104" y="1772816"/>
            <a:ext cx="26743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BA" dirty="0" smtClean="0"/>
              <a:t>Materijal čelik </a:t>
            </a:r>
            <a:r>
              <a:rPr lang="en-US" dirty="0" smtClean="0"/>
              <a:t>13CrMo4-5 </a:t>
            </a:r>
            <a:endParaRPr lang="en-US" dirty="0"/>
          </a:p>
        </p:txBody>
      </p:sp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340768"/>
            <a:ext cx="4852987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BA" dirty="0" smtClean="0"/>
              <a:t>Ispitivanje dubine naugljeničenja metodom ispitivanja tvrdoće HV3</a:t>
            </a:r>
            <a:endParaRPr lang="en-US" dirty="0"/>
          </a:p>
        </p:txBody>
      </p:sp>
      <p:graphicFrame>
        <p:nvGraphicFramePr>
          <p:cNvPr id="36867" name="Object 3"/>
          <p:cNvGraphicFramePr>
            <a:graphicFrameLocks noChangeAspect="1"/>
          </p:cNvGraphicFramePr>
          <p:nvPr/>
        </p:nvGraphicFramePr>
        <p:xfrm>
          <a:off x="251520" y="1628800"/>
          <a:ext cx="2451100" cy="1833563"/>
        </p:xfrm>
        <a:graphic>
          <a:graphicData uri="http://schemas.openxmlformats.org/presentationml/2006/ole">
            <p:oleObj spid="_x0000_s36867" name="Image" r:id="rId3" imgW="2450597" imgH="1833143" progId="">
              <p:embed/>
            </p:oleObj>
          </a:graphicData>
        </a:graphic>
      </p:graphicFrame>
      <p:pic>
        <p:nvPicPr>
          <p:cNvPr id="3686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3861048"/>
            <a:ext cx="3811587" cy="279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new-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135504" y="2780928"/>
            <a:ext cx="4008496" cy="3300228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2699792" y="1844824"/>
            <a:ext cx="2376264" cy="1440160"/>
          </a:xfrm>
          <a:prstGeom prst="ellipse">
            <a:avLst/>
          </a:prstGeom>
          <a:solidFill>
            <a:schemeClr val="accent1">
              <a:alpha val="4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BA" dirty="0" smtClean="0">
                <a:solidFill>
                  <a:schemeClr val="tx1"/>
                </a:solidFill>
              </a:rPr>
              <a:t>Otisci tvrdoće HV 3 na presjeku uzorka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5652120" y="1340768"/>
            <a:ext cx="3491880" cy="1440160"/>
          </a:xfrm>
          <a:prstGeom prst="ellipse">
            <a:avLst/>
          </a:prstGeom>
          <a:solidFill>
            <a:schemeClr val="accent1">
              <a:alpha val="4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BA" dirty="0" smtClean="0">
                <a:solidFill>
                  <a:schemeClr val="tx1"/>
                </a:solidFill>
              </a:rPr>
              <a:t>Tvrdoća HV 3 na ispitana u dva niza u cilju mjerenja dubine naugljeničenja</a:t>
            </a:r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1143000"/>
          </a:xfrm>
        </p:spPr>
        <p:txBody>
          <a:bodyPr>
            <a:normAutofit/>
          </a:bodyPr>
          <a:lstStyle/>
          <a:p>
            <a:r>
              <a:rPr lang="hr-BA" dirty="0" smtClean="0"/>
              <a:t>Površinski otvrdnuti slojevi</a:t>
            </a:r>
            <a:endParaRPr lang="en-US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1268760"/>
            <a:ext cx="2879725" cy="21574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Rectangle 9"/>
          <p:cNvSpPr/>
          <p:nvPr/>
        </p:nvSpPr>
        <p:spPr>
          <a:xfrm>
            <a:off x="2339752" y="1916832"/>
            <a:ext cx="5357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BA" dirty="0" smtClean="0">
                <a:solidFill>
                  <a:srgbClr val="FF0000"/>
                </a:solidFill>
              </a:rPr>
              <a:t>965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27584" y="1916832"/>
            <a:ext cx="6527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BA" dirty="0" smtClean="0">
                <a:solidFill>
                  <a:srgbClr val="FF0000"/>
                </a:solidFill>
              </a:rPr>
              <a:t>1030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987824" y="1916832"/>
            <a:ext cx="6527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1051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364088" y="3717032"/>
            <a:ext cx="303775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BA" dirty="0" smtClean="0"/>
              <a:t>Mikrotvrdoća HV 1</a:t>
            </a:r>
          </a:p>
          <a:p>
            <a:r>
              <a:rPr lang="hr-BA" dirty="0" smtClean="0"/>
              <a:t>Cementirani sloj</a:t>
            </a:r>
          </a:p>
          <a:p>
            <a:r>
              <a:rPr lang="hr-BA" dirty="0" smtClean="0"/>
              <a:t>Temperatura ispitivanja : 28 °C</a:t>
            </a:r>
          </a:p>
          <a:p>
            <a:r>
              <a:rPr lang="hr-BA" dirty="0" smtClean="0"/>
              <a:t>Materijal: čelik 20CVrMo5</a:t>
            </a:r>
            <a:endParaRPr lang="en-US" dirty="0"/>
          </a:p>
        </p:txBody>
      </p:sp>
      <p:pic>
        <p:nvPicPr>
          <p:cNvPr id="3789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600" y="4797152"/>
            <a:ext cx="2447925" cy="1800225"/>
          </a:xfrm>
          <a:prstGeom prst="rect">
            <a:avLst/>
          </a:prstGeom>
          <a:noFill/>
        </p:spPr>
      </p:pic>
      <p:graphicFrame>
        <p:nvGraphicFramePr>
          <p:cNvPr id="37891" name="Object 3"/>
          <p:cNvGraphicFramePr>
            <a:graphicFrameLocks noChangeAspect="1"/>
          </p:cNvGraphicFramePr>
          <p:nvPr/>
        </p:nvGraphicFramePr>
        <p:xfrm>
          <a:off x="5652120" y="4941168"/>
          <a:ext cx="2371725" cy="1800225"/>
        </p:xfrm>
        <a:graphic>
          <a:graphicData uri="http://schemas.openxmlformats.org/presentationml/2006/ole">
            <p:oleObj spid="_x0000_s37891" name="PHOTO-PAINT" r:id="rId5" imgW="3593651" imgH="2704762" progId="CorelPHOTOPAINT.Image.13">
              <p:embed/>
            </p:oleObj>
          </a:graphicData>
        </a:graphic>
      </p:graphicFrame>
      <p:sp>
        <p:nvSpPr>
          <p:cNvPr id="37893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7894" name="Rectangle 6"/>
          <p:cNvSpPr>
            <a:spLocks noChangeArrowheads="1"/>
          </p:cNvSpPr>
          <p:nvPr/>
        </p:nvSpPr>
        <p:spPr bwMode="auto">
          <a:xfrm>
            <a:off x="0" y="22574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</a:t>
            </a:r>
            <a:endParaRPr kumimoji="0" lang="hr-H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7895" name="Rectangle 7"/>
          <p:cNvSpPr>
            <a:spLocks noChangeArrowheads="1"/>
          </p:cNvSpPr>
          <p:nvPr/>
        </p:nvSpPr>
        <p:spPr bwMode="auto">
          <a:xfrm>
            <a:off x="0" y="40576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635896" y="1700808"/>
            <a:ext cx="303775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BA" dirty="0" smtClean="0"/>
              <a:t>Mikrotvrdoća HV 0,5</a:t>
            </a:r>
          </a:p>
          <a:p>
            <a:r>
              <a:rPr lang="hr-BA" dirty="0" smtClean="0"/>
              <a:t>Nitrirani sloj</a:t>
            </a:r>
          </a:p>
          <a:p>
            <a:r>
              <a:rPr lang="hr-BA" dirty="0" smtClean="0"/>
              <a:t>Temperatura ispitivanja : 20 °C</a:t>
            </a:r>
          </a:p>
          <a:p>
            <a:r>
              <a:rPr lang="hr-BA" dirty="0" smtClean="0"/>
              <a:t>Materijal: čelik X45CrSi9-3+QT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683568" y="3645024"/>
            <a:ext cx="303775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BA" dirty="0" smtClean="0"/>
              <a:t>Mikrotvrdoća HV 1</a:t>
            </a:r>
          </a:p>
          <a:p>
            <a:r>
              <a:rPr lang="hr-BA" dirty="0" smtClean="0"/>
              <a:t>Cementirani sloj</a:t>
            </a:r>
          </a:p>
          <a:p>
            <a:r>
              <a:rPr lang="hr-BA" dirty="0" smtClean="0"/>
              <a:t>Temperatura ispitivanja : 28 °C</a:t>
            </a:r>
          </a:p>
          <a:p>
            <a:r>
              <a:rPr lang="hr-BA" dirty="0" smtClean="0"/>
              <a:t>Materijal: čelik 17CrNiMo6</a:t>
            </a:r>
            <a:endParaRPr 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ChangeArrowheads="1"/>
          </p:cNvSpPr>
          <p:nvPr/>
        </p:nvSpPr>
        <p:spPr bwMode="auto">
          <a:xfrm>
            <a:off x="0" y="142852"/>
            <a:ext cx="9144000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vi-VN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abic Typesetting" pitchFamily="66" charset="-78"/>
                <a:ea typeface="Calibri" pitchFamily="34" charset="0"/>
                <a:cs typeface="Arabic Typesetting" pitchFamily="66" charset="-78"/>
              </a:rPr>
              <a:t>Mikroskopska analiza na svjetlosnim mikroskopima uključuje ispitivanja: </a:t>
            </a:r>
            <a:endParaRPr kumimoji="0" lang="en-US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vi-VN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abic Typesetting" pitchFamily="66" charset="-78"/>
                <a:ea typeface="Calibri" pitchFamily="34" charset="0"/>
                <a:cs typeface="Arabic Typesetting" pitchFamily="66" charset="-78"/>
              </a:rPr>
              <a:t>čistoće materijala u smislu prisustva tipa, količine i rasporeda nemetalnih uključaka, </a:t>
            </a:r>
            <a:endParaRPr kumimoji="0" lang="en-US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abic Typesetting" pitchFamily="66" charset="-78"/>
              <a:cs typeface="Arabic Typesetting" pitchFamily="66" charset="-78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vi-VN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abic Typesetting" pitchFamily="66" charset="-78"/>
                <a:ea typeface="Calibri" pitchFamily="34" charset="0"/>
                <a:cs typeface="Arabic Typesetting" pitchFamily="66" charset="-78"/>
              </a:rPr>
              <a:t>veličine primarnog austenitnog zrna</a:t>
            </a:r>
            <a:r>
              <a:rPr kumimoji="0" lang="hr-BA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abic Typesetting" pitchFamily="66" charset="-78"/>
                <a:ea typeface="Calibri" pitchFamily="34" charset="0"/>
                <a:cs typeface="Arabic Typesetting" pitchFamily="66" charset="-78"/>
              </a:rPr>
              <a:t>,</a:t>
            </a:r>
            <a:endParaRPr kumimoji="0" lang="en-US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abic Typesetting" pitchFamily="66" charset="-78"/>
              <a:cs typeface="Arabic Typesetting" pitchFamily="66" charset="-78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vi-VN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abic Typesetting" pitchFamily="66" charset="-78"/>
                <a:ea typeface="Calibri" pitchFamily="34" charset="0"/>
                <a:cs typeface="Arabic Typesetting" pitchFamily="66" charset="-78"/>
              </a:rPr>
              <a:t>veličine sekundarnog zrna u mikrostrukturi, </a:t>
            </a:r>
            <a:endParaRPr kumimoji="0" lang="en-US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abic Typesetting" pitchFamily="66" charset="-78"/>
              <a:cs typeface="Arabic Typesetting" pitchFamily="66" charset="-78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hr-BA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abic Typesetting" pitchFamily="66" charset="-78"/>
                <a:ea typeface="Calibri" pitchFamily="34" charset="0"/>
                <a:cs typeface="Arabic Typesetting" pitchFamily="66" charset="-78"/>
              </a:rPr>
              <a:t>m</a:t>
            </a:r>
            <a:r>
              <a:rPr kumimoji="0" lang="vi-VN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abic Typesetting" pitchFamily="66" charset="-78"/>
                <a:ea typeface="Calibri" pitchFamily="34" charset="0"/>
                <a:cs typeface="Arabic Typesetting" pitchFamily="66" charset="-78"/>
              </a:rPr>
              <a:t>ikrostrukture livenog gvožđa </a:t>
            </a:r>
            <a:r>
              <a:rPr kumimoji="0" lang="vi-VN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Arabic Typesetting" pitchFamily="66" charset="-78"/>
              </a:rPr>
              <a:t>–</a:t>
            </a:r>
            <a:r>
              <a:rPr kumimoji="0" lang="vi-VN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abic Typesetting" pitchFamily="66" charset="-78"/>
                <a:ea typeface="Calibri" pitchFamily="34" charset="0"/>
                <a:cs typeface="Arabic Typesetting" pitchFamily="66" charset="-78"/>
              </a:rPr>
              <a:t> oblik, raspored i veličinu grafita, </a:t>
            </a:r>
            <a:endParaRPr kumimoji="0" lang="hr-BA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abic Typesetting" pitchFamily="66" charset="-78"/>
              <a:ea typeface="Calibri" pitchFamily="34" charset="0"/>
              <a:cs typeface="Arabic Typesetting" pitchFamily="66" charset="-78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lang="hr-BA" sz="2400" dirty="0" smtClean="0">
                <a:latin typeface="Arabic Typesetting" pitchFamily="66" charset="-78"/>
                <a:cs typeface="Arabic Typesetting" pitchFamily="66" charset="-78"/>
              </a:rPr>
              <a:t>mjerenje debljine – metalnih prevlaka, boje, oksidnih slojeva,</a:t>
            </a:r>
            <a:endParaRPr kumimoji="0" lang="en-US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abic Typesetting" pitchFamily="66" charset="-78"/>
              <a:cs typeface="Arabic Typesetting" pitchFamily="66" charset="-78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vi-VN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abic Typesetting" pitchFamily="66" charset="-78"/>
                <a:ea typeface="Calibri" pitchFamily="34" charset="0"/>
                <a:cs typeface="Arabic Typesetting" pitchFamily="66" charset="-78"/>
              </a:rPr>
              <a:t>veličine i rasporeda karbida u meko žarenom i kaljenom stanju, </a:t>
            </a:r>
            <a:endParaRPr kumimoji="0" lang="en-US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abic Typesetting" pitchFamily="66" charset="-78"/>
              <a:cs typeface="Arabic Typesetting" pitchFamily="66" charset="-78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hr-BA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abic Typesetting" pitchFamily="66" charset="-78"/>
                <a:ea typeface="Calibri" pitchFamily="34" charset="0"/>
                <a:cs typeface="Arabic Typesetting" pitchFamily="66" charset="-78"/>
              </a:rPr>
              <a:t>m</a:t>
            </a:r>
            <a:r>
              <a:rPr kumimoji="0" lang="vi-VN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abic Typesetting" pitchFamily="66" charset="-78"/>
                <a:ea typeface="Calibri" pitchFamily="34" charset="0"/>
                <a:cs typeface="Arabic Typesetting" pitchFamily="66" charset="-78"/>
              </a:rPr>
              <a:t>ikrostrukture nakon raznih vidova termičke obrade, </a:t>
            </a:r>
            <a:endParaRPr kumimoji="0" lang="en-US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abic Typesetting" pitchFamily="66" charset="-78"/>
              <a:cs typeface="Arabic Typesetting" pitchFamily="66" charset="-78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vi-VN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abic Typesetting" pitchFamily="66" charset="-78"/>
                <a:ea typeface="Calibri" pitchFamily="34" charset="0"/>
                <a:cs typeface="Arabic Typesetting" pitchFamily="66" charset="-78"/>
              </a:rPr>
              <a:t>mikrostrukture i makrostrukture zavarenih spojeva</a:t>
            </a:r>
            <a:r>
              <a:rPr kumimoji="0" lang="hr-BA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abic Typesetting" pitchFamily="66" charset="-78"/>
                <a:ea typeface="Calibri" pitchFamily="34" charset="0"/>
                <a:cs typeface="Arabic Typesetting" pitchFamily="66" charset="-78"/>
              </a:rPr>
              <a:t>, </a:t>
            </a:r>
            <a:endParaRPr kumimoji="0" lang="en-US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abic Typesetting" pitchFamily="66" charset="-78"/>
              <a:cs typeface="Arabic Typesetting" pitchFamily="66" charset="-78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hr-BA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abic Typesetting" pitchFamily="66" charset="-78"/>
                <a:ea typeface="Calibri" pitchFamily="34" charset="0"/>
                <a:cs typeface="Arabic Typesetting" pitchFamily="66" charset="-78"/>
              </a:rPr>
              <a:t>mikrostrukture na termoenergetskim postrojenjima  metodom replika,</a:t>
            </a:r>
            <a:endParaRPr kumimoji="0" lang="en-US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abic Typesetting" pitchFamily="66" charset="-78"/>
              <a:cs typeface="Arabic Typesetting" pitchFamily="66" charset="-78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hr-BA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abic Typesetting" pitchFamily="66" charset="-78"/>
                <a:ea typeface="Calibri" pitchFamily="34" charset="0"/>
                <a:cs typeface="Arabic Typesetting" pitchFamily="66" charset="-78"/>
              </a:rPr>
              <a:t>tvrdoće zavarenih spojeva,</a:t>
            </a:r>
            <a:endParaRPr kumimoji="0" lang="en-US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abic Typesetting" pitchFamily="66" charset="-78"/>
              <a:cs typeface="Arabic Typesetting" pitchFamily="66" charset="-78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hr-BA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abic Typesetting" pitchFamily="66" charset="-78"/>
                <a:ea typeface="Calibri" pitchFamily="34" charset="0"/>
                <a:cs typeface="Arabic Typesetting" pitchFamily="66" charset="-78"/>
              </a:rPr>
              <a:t>mikrotvrdoće u cilju utvrđivanja dubine naugljeničenja ...</a:t>
            </a:r>
            <a:endParaRPr kumimoji="0" lang="hr-B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abic Typesetting" pitchFamily="66" charset="-78"/>
              <a:cs typeface="Arabic Typesetting" pitchFamily="66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" descr="https://piatampubolon.files.wordpress.com/2013/05/creative-plants-books-backgrounds-for-powerpoint1.jpg">
            <a:extLst>
              <a:ext uri="{FF2B5EF4-FFF2-40B4-BE49-F238E27FC236}">
                <a16:creationId xmlns="" xmlns:a16="http://schemas.microsoft.com/office/drawing/2014/main" id="{DCC4531E-EE2C-4204-866D-A9030F1E40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04021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3">
            <a:extLst>
              <a:ext uri="{FF2B5EF4-FFF2-40B4-BE49-F238E27FC236}">
                <a16:creationId xmlns="" xmlns:a16="http://schemas.microsoft.com/office/drawing/2014/main" id="{59534C3D-4377-4263-9BC2-91E9612B398D}"/>
              </a:ext>
            </a:extLst>
          </p:cNvPr>
          <p:cNvSpPr/>
          <p:nvPr/>
        </p:nvSpPr>
        <p:spPr>
          <a:xfrm>
            <a:off x="109334" y="477078"/>
            <a:ext cx="5819988" cy="1655777"/>
          </a:xfrm>
          <a:prstGeom prst="roundRect">
            <a:avLst/>
          </a:prstGeom>
          <a:solidFill>
            <a:schemeClr val="bg2"/>
          </a:solidFill>
          <a:ln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BA" sz="1600" dirty="0"/>
              <a:t>       </a:t>
            </a:r>
            <a:r>
              <a:rPr lang="hr-BA" sz="1600" dirty="0" smtClean="0">
                <a:latin typeface="Arabic Typesetting" pitchFamily="66" charset="-78"/>
                <a:cs typeface="Arabic Typesetting" pitchFamily="66" charset="-78"/>
              </a:rPr>
              <a:t>Hvala na vašem vremenu koje ste izdvojili</a:t>
            </a:r>
          </a:p>
          <a:p>
            <a:pPr algn="ctr"/>
            <a:r>
              <a:rPr lang="hr-BA" sz="1600" dirty="0" smtClean="0">
                <a:latin typeface="Arabic Typesetting" pitchFamily="66" charset="-78"/>
                <a:cs typeface="Arabic Typesetting" pitchFamily="66" charset="-78"/>
              </a:rPr>
              <a:t>gledajući ovaj dokument </a:t>
            </a:r>
            <a:endParaRPr lang="hr-HR" sz="1600" dirty="0">
              <a:latin typeface="Arabic Typesetting" pitchFamily="66" charset="-78"/>
              <a:cs typeface="Arabic Typesetting" pitchFamily="66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596" y="1000108"/>
            <a:ext cx="8229600" cy="4525963"/>
          </a:xfrm>
        </p:spPr>
        <p:txBody>
          <a:bodyPr>
            <a:norm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vi-VN" sz="2400" dirty="0" smtClean="0">
                <a:latin typeface="+mj-lt"/>
                <a:ea typeface="Calibri" pitchFamily="34" charset="0"/>
                <a:cs typeface="Arabic Typesetting" pitchFamily="66" charset="-78"/>
              </a:rPr>
              <a:t>Laboratorij u svom sastavu ima</a:t>
            </a:r>
            <a:r>
              <a:rPr lang="bs-Latn-BA" sz="2400" dirty="0" smtClean="0">
                <a:latin typeface="+mj-lt"/>
                <a:ea typeface="Calibri" pitchFamily="34" charset="0"/>
                <a:cs typeface="Arabic Typesetting" pitchFamily="66" charset="-78"/>
              </a:rPr>
              <a:t>:</a:t>
            </a:r>
            <a:r>
              <a:rPr lang="vi-VN" sz="2400" dirty="0" smtClean="0">
                <a:latin typeface="+mj-lt"/>
                <a:ea typeface="Calibri" pitchFamily="34" charset="0"/>
                <a:cs typeface="Arabic Typesetting" pitchFamily="66" charset="-78"/>
              </a:rPr>
              <a:t> </a:t>
            </a:r>
            <a:endParaRPr lang="bs-Latn-BA" sz="2400" dirty="0" smtClean="0">
              <a:latin typeface="+mj-lt"/>
              <a:ea typeface="Calibri" pitchFamily="34" charset="0"/>
              <a:cs typeface="Arabic Typesetting" pitchFamily="66" charset="-78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FontTx/>
              <a:buChar char="-"/>
              <a:tabLst>
                <a:tab pos="457200" algn="l"/>
              </a:tabLst>
            </a:pPr>
            <a:r>
              <a:rPr lang="bs-Latn-BA" sz="2400" dirty="0" smtClean="0">
                <a:latin typeface="+mj-lt"/>
                <a:ea typeface="Calibri" pitchFamily="34" charset="0"/>
                <a:cs typeface="Arabic Typesetting" pitchFamily="66" charset="-78"/>
              </a:rPr>
              <a:t> </a:t>
            </a:r>
            <a:r>
              <a:rPr lang="vi-VN" sz="2400" dirty="0" smtClean="0">
                <a:latin typeface="+mj-lt"/>
                <a:ea typeface="Calibri" pitchFamily="34" charset="0"/>
                <a:cs typeface="Arabic Typesetting" pitchFamily="66" charset="-78"/>
              </a:rPr>
              <a:t>odjeljenje sa svjetlosnim (optičkim) mikroskopima, </a:t>
            </a:r>
            <a:endParaRPr lang="bs-Latn-BA" sz="2400" dirty="0" smtClean="0">
              <a:latin typeface="+mj-lt"/>
              <a:ea typeface="Calibri" pitchFamily="34" charset="0"/>
              <a:cs typeface="Arabic Typesetting" pitchFamily="66" charset="-78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FontTx/>
              <a:buChar char="-"/>
              <a:tabLst>
                <a:tab pos="457200" algn="l"/>
              </a:tabLst>
            </a:pPr>
            <a:r>
              <a:rPr lang="bs-Latn-BA" sz="2400" dirty="0" smtClean="0">
                <a:latin typeface="+mj-lt"/>
                <a:ea typeface="Calibri" pitchFamily="34" charset="0"/>
                <a:cs typeface="Arabic Typesetting" pitchFamily="66" charset="-78"/>
              </a:rPr>
              <a:t> </a:t>
            </a:r>
            <a:r>
              <a:rPr lang="vi-VN" sz="2400" dirty="0" smtClean="0">
                <a:latin typeface="+mj-lt"/>
                <a:ea typeface="Calibri" pitchFamily="34" charset="0"/>
                <a:cs typeface="Arabic Typesetting" pitchFamily="66" charset="-78"/>
              </a:rPr>
              <a:t>odjeljenje za termičku obradu i </a:t>
            </a:r>
            <a:endParaRPr lang="bs-Latn-BA" sz="2400" dirty="0" smtClean="0">
              <a:latin typeface="+mj-lt"/>
              <a:ea typeface="Calibri" pitchFamily="34" charset="0"/>
              <a:cs typeface="Arabic Typesetting" pitchFamily="66" charset="-78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FontTx/>
              <a:buChar char="-"/>
              <a:tabLst>
                <a:tab pos="457200" algn="l"/>
              </a:tabLst>
            </a:pPr>
            <a:r>
              <a:rPr lang="bs-Latn-BA" sz="2400" dirty="0" smtClean="0">
                <a:latin typeface="+mj-lt"/>
                <a:ea typeface="Calibri" pitchFamily="34" charset="0"/>
                <a:cs typeface="Arabic Typesetting" pitchFamily="66" charset="-78"/>
              </a:rPr>
              <a:t> </a:t>
            </a:r>
            <a:r>
              <a:rPr lang="vi-VN" sz="2400" dirty="0" smtClean="0">
                <a:latin typeface="+mj-lt"/>
                <a:ea typeface="Calibri" pitchFamily="34" charset="0"/>
                <a:cs typeface="Arabic Typesetting" pitchFamily="66" charset="-78"/>
              </a:rPr>
              <a:t>odjeljenje sa skenirajućim elektronskim mikroskopom. </a:t>
            </a:r>
            <a:endParaRPr lang="bs-Latn-BA" sz="2400" dirty="0" smtClean="0">
              <a:latin typeface="+mj-lt"/>
              <a:ea typeface="Calibri" pitchFamily="34" charset="0"/>
              <a:cs typeface="Arabic Typesetting" pitchFamily="66" charset="-78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FontTx/>
              <a:buChar char="-"/>
              <a:tabLst>
                <a:tab pos="457200" algn="l"/>
              </a:tabLst>
            </a:pPr>
            <a:endParaRPr lang="en-US" sz="2400" dirty="0" smtClean="0">
              <a:latin typeface="+mj-lt"/>
              <a:cs typeface="Arial" pitchFamily="34" charset="0"/>
            </a:endParaRPr>
          </a:p>
          <a:p>
            <a:r>
              <a:rPr lang="hr-BA" sz="2400" dirty="0" smtClean="0">
                <a:latin typeface="Arial" pitchFamily="34" charset="0"/>
                <a:cs typeface="Arial" pitchFamily="34" charset="0"/>
              </a:rPr>
              <a:t>Za metalografska ispitivanja potrebno je izvršiti pripremu izbruska u cilju dobivanja ogledalasto sjajne površine</a:t>
            </a:r>
          </a:p>
          <a:p>
            <a:r>
              <a:rPr lang="hr-BA" sz="2400" dirty="0" smtClean="0">
                <a:latin typeface="Arial" pitchFamily="34" charset="0"/>
                <a:cs typeface="Arial" pitchFamily="34" charset="0"/>
              </a:rPr>
              <a:t>U tu svrhu se koristi oprema i potrošni materijal renomiranih proizvođača: Buehler, Struers, Metkon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BA" dirty="0" smtClean="0"/>
              <a:t>OPREMA ZA PRIPREMU UZORAKA</a:t>
            </a:r>
            <a:endParaRPr lang="en-US" dirty="0"/>
          </a:p>
        </p:txBody>
      </p:sp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7169" name="Object 1"/>
          <p:cNvGraphicFramePr>
            <a:graphicFrameLocks noChangeAspect="1"/>
          </p:cNvGraphicFramePr>
          <p:nvPr/>
        </p:nvGraphicFramePr>
        <p:xfrm>
          <a:off x="539552" y="1628800"/>
          <a:ext cx="2876550" cy="3000375"/>
        </p:xfrm>
        <a:graphic>
          <a:graphicData uri="http://schemas.openxmlformats.org/presentationml/2006/ole">
            <p:oleObj spid="_x0000_s7169" name="PHOTO-PAINT" r:id="rId3" imgW="2880000" imgH="3003429" progId="CorelPHOTOPAINT.Image.13">
              <p:embed/>
            </p:oleObj>
          </a:graphicData>
        </a:graphic>
      </p:graphicFrame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7171" name="Object 3"/>
          <p:cNvGraphicFramePr>
            <a:graphicFrameLocks noChangeAspect="1"/>
          </p:cNvGraphicFramePr>
          <p:nvPr/>
        </p:nvGraphicFramePr>
        <p:xfrm>
          <a:off x="6156176" y="1700808"/>
          <a:ext cx="2295525" cy="3095625"/>
        </p:xfrm>
        <a:graphic>
          <a:graphicData uri="http://schemas.openxmlformats.org/presentationml/2006/ole">
            <p:oleObj spid="_x0000_s7171" name="CorelDRAW" r:id="rId4" imgW="2467080" imgH="3326760" progId="CorelDRAW.Graphic.13">
              <p:embed/>
            </p:oleObj>
          </a:graphicData>
        </a:graphic>
      </p:graphicFrame>
      <p:sp>
        <p:nvSpPr>
          <p:cNvPr id="7174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7173" name="Object 5"/>
          <p:cNvGraphicFramePr>
            <a:graphicFrameLocks noChangeAspect="1"/>
          </p:cNvGraphicFramePr>
          <p:nvPr/>
        </p:nvGraphicFramePr>
        <p:xfrm>
          <a:off x="3995936" y="3140968"/>
          <a:ext cx="1743075" cy="2657475"/>
        </p:xfrm>
        <a:graphic>
          <a:graphicData uri="http://schemas.openxmlformats.org/presentationml/2006/ole">
            <p:oleObj spid="_x0000_s7173" name="PHOTO-PAINT" r:id="rId5" imgW="2880000" imgH="4379985" progId="CorelPHOTOPAINT.Image.13">
              <p:embed/>
            </p:oleObj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827584" y="4725144"/>
            <a:ext cx="2376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BA" dirty="0" smtClean="0">
                <a:latin typeface="Arabic Typesetting" pitchFamily="66" charset="-78"/>
                <a:cs typeface="Arabic Typesetting" pitchFamily="66" charset="-78"/>
              </a:rPr>
              <a:t>CUT mašina za rezanje uzoraka</a:t>
            </a:r>
          </a:p>
          <a:p>
            <a:r>
              <a:rPr lang="en-GB" b="1" dirty="0" smtClean="0">
                <a:latin typeface="Arabic Typesetting" pitchFamily="66" charset="-78"/>
                <a:cs typeface="Arabic Typesetting" pitchFamily="66" charset="-78"/>
              </a:rPr>
              <a:t>ABRASIMET 2</a:t>
            </a:r>
            <a:endParaRPr lang="en-US" dirty="0" smtClean="0">
              <a:latin typeface="Arabic Typesetting" pitchFamily="66" charset="-78"/>
              <a:cs typeface="Arabic Typesetting" pitchFamily="66" charset="-7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707904" y="1916832"/>
            <a:ext cx="23762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BA" dirty="0" smtClean="0">
                <a:latin typeface="Arabic Typesetting" pitchFamily="66" charset="-78"/>
                <a:cs typeface="Arabic Typesetting" pitchFamily="66" charset="-78"/>
              </a:rPr>
              <a:t>Presa za upresavanje uzoraka </a:t>
            </a:r>
          </a:p>
          <a:p>
            <a:r>
              <a:rPr lang="hr-BA" dirty="0" smtClean="0">
                <a:latin typeface="Arabic Typesetting" pitchFamily="66" charset="-78"/>
                <a:cs typeface="Arabic Typesetting" pitchFamily="66" charset="-78"/>
              </a:rPr>
              <a:t>u plastičnu masu</a:t>
            </a:r>
          </a:p>
          <a:p>
            <a:r>
              <a:rPr lang="hr-BA" b="1" dirty="0" smtClean="0">
                <a:latin typeface="Arabic Typesetting" pitchFamily="66" charset="-78"/>
                <a:cs typeface="Arabic Typesetting" pitchFamily="66" charset="-78"/>
              </a:rPr>
              <a:t>SIMPLI</a:t>
            </a:r>
            <a:r>
              <a:rPr lang="en-GB" b="1" dirty="0" smtClean="0">
                <a:latin typeface="Arabic Typesetting" pitchFamily="66" charset="-78"/>
                <a:cs typeface="Arabic Typesetting" pitchFamily="66" charset="-78"/>
              </a:rPr>
              <a:t>MET 2</a:t>
            </a:r>
            <a:endParaRPr lang="en-US" dirty="0" smtClean="0">
              <a:latin typeface="Arabic Typesetting" pitchFamily="66" charset="-78"/>
              <a:cs typeface="Arabic Typesetting" pitchFamily="66" charset="-78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84168" y="4797152"/>
            <a:ext cx="33123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BA" dirty="0" smtClean="0">
                <a:latin typeface="Arabic Typesetting" pitchFamily="66" charset="-78"/>
                <a:cs typeface="Arabic Typesetting" pitchFamily="66" charset="-78"/>
              </a:rPr>
              <a:t>Mašina za brušenje i poliranje uzoraka</a:t>
            </a:r>
          </a:p>
          <a:p>
            <a:r>
              <a:rPr lang="hr-BA" b="1" dirty="0" smtClean="0">
                <a:latin typeface="Arabic Typesetting" pitchFamily="66" charset="-78"/>
                <a:cs typeface="Arabic Typesetting" pitchFamily="66" charset="-78"/>
              </a:rPr>
              <a:t>PHOENIX BETA</a:t>
            </a:r>
            <a:endParaRPr lang="en-US" dirty="0" smtClean="0">
              <a:latin typeface="Arabic Typesetting" pitchFamily="66" charset="-78"/>
              <a:cs typeface="Arabic Typesetting" pitchFamily="66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/>
          <a:lstStyle/>
          <a:p>
            <a:r>
              <a:rPr lang="hr-BA" dirty="0" smtClean="0"/>
              <a:t>Akreditovane metode ispitivanja</a:t>
            </a:r>
            <a:endParaRPr 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323528" y="1124744"/>
          <a:ext cx="8424934" cy="5615940"/>
        </p:xfrm>
        <a:graphic>
          <a:graphicData uri="http://schemas.openxmlformats.org/drawingml/2006/table">
            <a:tbl>
              <a:tblPr/>
              <a:tblGrid>
                <a:gridCol w="2348108"/>
                <a:gridCol w="3988595"/>
                <a:gridCol w="2088231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s-Latn-BA" sz="14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Predmet ispitivanja materijali/proizvodi</a:t>
                      </a:r>
                      <a:endParaRPr lang="en-US" sz="14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s-Latn-BA" sz="14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Vrste </a:t>
                      </a:r>
                      <a:r>
                        <a:rPr lang="bs-Latn-BA" sz="14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ispitivanja</a:t>
                      </a:r>
                      <a:endParaRPr lang="en-US" sz="14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s-Latn-BA" sz="14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Standardne metode ispitivanja</a:t>
                      </a:r>
                      <a:endParaRPr lang="en-US" sz="14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606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Čelik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s-Latn-BA" sz="1400" b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Određivanje sadržaja nemetalnih uključaka</a:t>
                      </a:r>
                      <a:endParaRPr lang="en-US" sz="1400" b="1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s-Latn-BA" sz="14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ASTM E </a:t>
                      </a:r>
                      <a:r>
                        <a:rPr lang="bs-Latn-BA" sz="14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45-13</a:t>
                      </a:r>
                      <a:endParaRPr lang="en-US" sz="14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s-Latn-BA" sz="14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BAS ISO </a:t>
                      </a:r>
                      <a:r>
                        <a:rPr lang="bs-Latn-BA" sz="14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4967:2014</a:t>
                      </a:r>
                      <a:endParaRPr lang="en-US" sz="14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43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Čelik i metalni materijali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s-Latn-BA" sz="1400" b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Određivanje veličine zrna</a:t>
                      </a:r>
                      <a:endParaRPr lang="en-US" sz="1400" b="1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s-Latn-BA" sz="14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ASTM E </a:t>
                      </a:r>
                      <a:r>
                        <a:rPr lang="bs-Latn-BA" sz="14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112-13</a:t>
                      </a:r>
                      <a:endParaRPr lang="en-US" sz="14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s-Latn-BA" sz="14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BAS EN ISO </a:t>
                      </a:r>
                      <a:r>
                        <a:rPr lang="bs-Latn-BA" sz="14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643:2014</a:t>
                      </a:r>
                      <a:endParaRPr lang="en-US" sz="14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43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Metalni materijali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s-Latn-BA" sz="1400" b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Određivanje debljine prevlake</a:t>
                      </a:r>
                      <a:endParaRPr lang="en-US" sz="1400" b="1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s-Latn-BA" sz="14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BAS ISO 1463:2005</a:t>
                      </a:r>
                      <a:endParaRPr lang="en-US" sz="14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43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Čelik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s-Latn-BA" sz="1400" b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Određivanje dubine razugljeničenja</a:t>
                      </a:r>
                      <a:endParaRPr lang="en-US" sz="1400" b="1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s-Latn-BA" sz="14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ASTM E 1077-01(R2005)</a:t>
                      </a:r>
                      <a:endParaRPr lang="en-US" sz="14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s-Latn-BA" sz="14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BAS EN ISO </a:t>
                      </a:r>
                      <a:r>
                        <a:rPr lang="bs-Latn-BA" sz="14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3887:2018</a:t>
                      </a:r>
                      <a:endParaRPr lang="en-US" sz="14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43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Liveno gvožđe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s-Latn-BA" sz="1400" b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Određivanje mikrostrukture grafita</a:t>
                      </a:r>
                      <a:endParaRPr lang="en-US" sz="1400" b="1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bs-Latn-BA" sz="1400" b="1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s-Latn-BA" sz="1400" b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BAS EN ISO 945-1:2010</a:t>
                      </a:r>
                      <a:endParaRPr lang="en-US" sz="1400" b="1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43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Alatni čelici i čelici za ležajeve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s-Latn-BA" sz="1400" b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Određivanje rasporeda karbida</a:t>
                      </a:r>
                      <a:endParaRPr lang="en-US" sz="1400" b="1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bs-Latn-BA" sz="1400" b="1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s-Latn-BA" sz="1400" b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BAS ISO 5949:1999</a:t>
                      </a:r>
                      <a:endParaRPr lang="en-US" sz="1400" b="1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43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Metalni materijali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Ispitivanja bez razaranja - Ispitivanje površine pomoću metalografskih replika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s-Latn-BA" sz="1400" b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BAS ISO 3057:1998</a:t>
                      </a:r>
                      <a:endParaRPr lang="en-US" sz="1400" b="1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43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Metalni materijali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Ispitivanje tvrdoće po Vikersu - Ispitna metoda</a:t>
                      </a:r>
                      <a:endParaRPr lang="en-US" sz="14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4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BAS EN ISO 6507-1: </a:t>
                      </a:r>
                      <a:r>
                        <a:rPr lang="hr-HR" sz="14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2018</a:t>
                      </a:r>
                      <a:endParaRPr lang="en-US" sz="14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43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Metalni materijali – zavareni spojevi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Ispitivanje sa razaranjem zavarenih spojeva metalnih   materijala - Ispitivanje tvrdoće elektrolučno zavarenih spojeva </a:t>
                      </a:r>
                      <a:endParaRPr lang="en-US" sz="14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400" b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BAS EN ISO 9015-1:2012</a:t>
                      </a:r>
                      <a:endParaRPr lang="en-US" sz="1400" b="1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43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Metalni materijali – zavareni spojevi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Ispitivanje razaranjem zavarenih spojeva na metalnim materijalima – Makroskopsko i mikroskopsko ispitivanje zavarenih spojeva</a:t>
                      </a:r>
                      <a:endParaRPr lang="en-US" sz="14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4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BAS EN ISO 17639: 2014</a:t>
                      </a:r>
                      <a:endParaRPr lang="en-US" sz="14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BA" dirty="0" smtClean="0"/>
              <a:t>Oprema za ispitivanje </a:t>
            </a:r>
            <a:endParaRPr lang="en-US" dirty="0"/>
          </a:p>
        </p:txBody>
      </p:sp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556792"/>
            <a:ext cx="3248025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5122" name="Object 2"/>
          <p:cNvGraphicFramePr>
            <a:graphicFrameLocks noChangeAspect="1"/>
          </p:cNvGraphicFramePr>
          <p:nvPr/>
        </p:nvGraphicFramePr>
        <p:xfrm>
          <a:off x="2843808" y="4221088"/>
          <a:ext cx="3476625" cy="2266950"/>
        </p:xfrm>
        <a:graphic>
          <a:graphicData uri="http://schemas.openxmlformats.org/presentationml/2006/ole">
            <p:oleObj spid="_x0000_s5122" name="PHOTO-PAINT" r:id="rId4" imgW="2880000" imgH="1878857" progId="CorelPHOTOPAINT.Image.13">
              <p:embed/>
            </p:oleObj>
          </a:graphicData>
        </a:graphic>
      </p:graphicFrame>
      <p:sp>
        <p:nvSpPr>
          <p:cNvPr id="5125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5124" name="Object 4"/>
          <p:cNvGraphicFramePr>
            <a:graphicFrameLocks noChangeAspect="1"/>
          </p:cNvGraphicFramePr>
          <p:nvPr/>
        </p:nvGraphicFramePr>
        <p:xfrm>
          <a:off x="6588224" y="1196752"/>
          <a:ext cx="1828800" cy="2628900"/>
        </p:xfrm>
        <a:graphic>
          <a:graphicData uri="http://schemas.openxmlformats.org/presentationml/2006/ole">
            <p:oleObj spid="_x0000_s5124" name="PHOTO-PAINT" r:id="rId5" imgW="2880000" imgH="4933198" progId="CorelPHOTOPAINT.Image.13">
              <p:embed/>
            </p:oleObj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251520" y="4077072"/>
            <a:ext cx="2376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BA" dirty="0" smtClean="0">
                <a:latin typeface="Arabic Typesetting" pitchFamily="66" charset="-78"/>
                <a:cs typeface="Arabic Typesetting" pitchFamily="66" charset="-78"/>
              </a:rPr>
              <a:t>Svjetlosni optički mikroskop </a:t>
            </a:r>
            <a:r>
              <a:rPr lang="hr-BA" b="1" dirty="0" smtClean="0">
                <a:latin typeface="Arabic Typesetting" pitchFamily="66" charset="-78"/>
                <a:cs typeface="Arabic Typesetting" pitchFamily="66" charset="-78"/>
              </a:rPr>
              <a:t>OLYMPUS PMG3</a:t>
            </a:r>
            <a:endParaRPr lang="en-US" b="1" dirty="0" smtClean="0">
              <a:latin typeface="Arabic Typesetting" pitchFamily="66" charset="-78"/>
              <a:cs typeface="Arabic Typesetting" pitchFamily="66" charset="-7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00192" y="5805264"/>
            <a:ext cx="2699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BA" dirty="0" smtClean="0">
                <a:latin typeface="Arabic Typesetting" pitchFamily="66" charset="-78"/>
                <a:cs typeface="Arabic Typesetting" pitchFamily="66" charset="-78"/>
              </a:rPr>
              <a:t>Uređaj za pripremu uzoraka na terenu</a:t>
            </a:r>
          </a:p>
          <a:p>
            <a:r>
              <a:rPr lang="hr-BA" b="1" dirty="0" smtClean="0">
                <a:latin typeface="Arabic Typesetting" pitchFamily="66" charset="-78"/>
                <a:cs typeface="Arabic Typesetting" pitchFamily="66" charset="-78"/>
              </a:rPr>
              <a:t>TRANSPOL- 2</a:t>
            </a:r>
            <a:endParaRPr lang="en-US" dirty="0" smtClean="0">
              <a:latin typeface="Arabic Typesetting" pitchFamily="66" charset="-78"/>
              <a:cs typeface="Arabic Typesetting" pitchFamily="66" charset="-7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63888" y="1916832"/>
            <a:ext cx="3024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BA" dirty="0" smtClean="0">
                <a:latin typeface="Arabic Typesetting" pitchFamily="66" charset="-78"/>
                <a:cs typeface="Arabic Typesetting" pitchFamily="66" charset="-78"/>
              </a:rPr>
              <a:t>Uređaj za ispitivanje tvrdoće i mikrovrdoće </a:t>
            </a:r>
            <a:r>
              <a:rPr lang="hr-BA" b="1" dirty="0" smtClean="0">
                <a:latin typeface="Arabic Typesetting" pitchFamily="66" charset="-78"/>
                <a:cs typeface="Arabic Typesetting" pitchFamily="66" charset="-78"/>
              </a:rPr>
              <a:t>ZWICK</a:t>
            </a:r>
            <a:endParaRPr lang="en-US" b="1" dirty="0" smtClean="0">
              <a:latin typeface="Arabic Typesetting" pitchFamily="66" charset="-78"/>
              <a:cs typeface="Arabic Typesetting" pitchFamily="66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Nemetalni uključci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3" name="Picture 2" descr="363-0x10.jpg"/>
          <p:cNvPicPr>
            <a:picLocks noChangeAspect="1"/>
          </p:cNvPicPr>
          <p:nvPr/>
        </p:nvPicPr>
        <p:blipFill>
          <a:blip r:embed="rId2" cstate="print">
            <a:lum bright="10000" contrast="10000"/>
          </a:blip>
          <a:stretch>
            <a:fillRect/>
          </a:stretch>
        </p:blipFill>
        <p:spPr>
          <a:xfrm>
            <a:off x="179512" y="1268760"/>
            <a:ext cx="2880000" cy="21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395536" y="3573016"/>
            <a:ext cx="23762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BA" dirty="0" smtClean="0">
                <a:latin typeface="Arabic Typesetting" pitchFamily="66" charset="-78"/>
                <a:cs typeface="Arabic Typesetting" pitchFamily="66" charset="-78"/>
              </a:rPr>
              <a:t>Sulfidi</a:t>
            </a:r>
          </a:p>
          <a:p>
            <a:r>
              <a:rPr lang="hr-BA" dirty="0" smtClean="0">
                <a:latin typeface="Arabic Typesetting" pitchFamily="66" charset="-78"/>
                <a:cs typeface="Arabic Typesetting" pitchFamily="66" charset="-78"/>
              </a:rPr>
              <a:t>Nenagriženo </a:t>
            </a:r>
          </a:p>
          <a:p>
            <a:r>
              <a:rPr lang="hr-BA" dirty="0" smtClean="0">
                <a:latin typeface="Arabic Typesetting" pitchFamily="66" charset="-78"/>
                <a:cs typeface="Arabic Typesetting" pitchFamily="66" charset="-78"/>
              </a:rPr>
              <a:t>Posmatrano pri povećanju: x 100</a:t>
            </a:r>
            <a:endParaRPr lang="en-US" dirty="0">
              <a:latin typeface="Arabic Typesetting" pitchFamily="66" charset="-78"/>
              <a:cs typeface="Arabic Typesetting" pitchFamily="66" charset="-78"/>
            </a:endParaRPr>
          </a:p>
        </p:txBody>
      </p:sp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832" y="3356992"/>
            <a:ext cx="2880000" cy="21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3203848" y="5661248"/>
            <a:ext cx="25202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BA" dirty="0" smtClean="0">
                <a:latin typeface="Arabic Typesetting" pitchFamily="66" charset="-78"/>
                <a:cs typeface="Arabic Typesetting" pitchFamily="66" charset="-78"/>
              </a:rPr>
              <a:t>Fosfidi</a:t>
            </a:r>
          </a:p>
          <a:p>
            <a:r>
              <a:rPr lang="hr-BA" dirty="0" smtClean="0">
                <a:latin typeface="Arabic Typesetting" pitchFamily="66" charset="-78"/>
                <a:cs typeface="Arabic Typesetting" pitchFamily="66" charset="-78"/>
              </a:rPr>
              <a:t>Nenagriženo </a:t>
            </a:r>
          </a:p>
          <a:p>
            <a:r>
              <a:rPr lang="hr-BA" dirty="0" smtClean="0">
                <a:latin typeface="Arabic Typesetting" pitchFamily="66" charset="-78"/>
                <a:cs typeface="Arabic Typesetting" pitchFamily="66" charset="-78"/>
              </a:rPr>
              <a:t>Posmatrano pri povećanju: x 1000</a:t>
            </a:r>
            <a:endParaRPr lang="en-US" dirty="0">
              <a:latin typeface="Arabic Typesetting" pitchFamily="66" charset="-78"/>
              <a:cs typeface="Arabic Typesetting" pitchFamily="66" charset="-78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0152" y="1340768"/>
            <a:ext cx="2883178" cy="21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6300192" y="3645024"/>
            <a:ext cx="23762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BA" dirty="0" smtClean="0">
                <a:latin typeface="Arabic Typesetting" pitchFamily="66" charset="-78"/>
                <a:cs typeface="Arabic Typesetting" pitchFamily="66" charset="-78"/>
              </a:rPr>
              <a:t>Sulfidi i karbonitridi</a:t>
            </a:r>
          </a:p>
          <a:p>
            <a:r>
              <a:rPr lang="hr-BA" dirty="0" smtClean="0">
                <a:latin typeface="Arabic Typesetting" pitchFamily="66" charset="-78"/>
                <a:cs typeface="Arabic Typesetting" pitchFamily="66" charset="-78"/>
              </a:rPr>
              <a:t>Nenagriženo </a:t>
            </a:r>
          </a:p>
          <a:p>
            <a:r>
              <a:rPr lang="hr-BA" dirty="0" smtClean="0">
                <a:latin typeface="Arabic Typesetting" pitchFamily="66" charset="-78"/>
                <a:cs typeface="Arabic Typesetting" pitchFamily="66" charset="-78"/>
              </a:rPr>
              <a:t>Posmatrano pri povećanju: x 500</a:t>
            </a:r>
            <a:endParaRPr lang="en-US" dirty="0">
              <a:latin typeface="Arabic Typesetting" pitchFamily="66" charset="-78"/>
              <a:cs typeface="Arabic Typesetting" pitchFamily="66" charset="-78"/>
            </a:endParaRPr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BA" dirty="0" smtClean="0">
                <a:latin typeface="Arabic Typesetting" pitchFamily="66" charset="-78"/>
                <a:cs typeface="Arabic Typesetting" pitchFamily="66" charset="-78"/>
              </a:rPr>
              <a:t>ZRNO</a:t>
            </a:r>
            <a:endParaRPr lang="en-US" dirty="0">
              <a:latin typeface="Arabic Typesetting" pitchFamily="66" charset="-78"/>
              <a:cs typeface="Arabic Typesetting" pitchFamily="66" charset="-78"/>
            </a:endParaRPr>
          </a:p>
        </p:txBody>
      </p:sp>
      <p:pic>
        <p:nvPicPr>
          <p:cNvPr id="5" name="Picture 4" descr="kor 514-9Px5 Uz rubsa dvojnicim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1088740"/>
            <a:ext cx="2880000" cy="21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7" descr="kor346-6 x10-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43240" y="3143248"/>
            <a:ext cx="2880000" cy="21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Picture 10" descr="zrno cementacij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40152" y="1088740"/>
            <a:ext cx="2880000" cy="21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" name="TextBox 11"/>
          <p:cNvSpPr txBox="1"/>
          <p:nvPr/>
        </p:nvSpPr>
        <p:spPr>
          <a:xfrm>
            <a:off x="467544" y="3501008"/>
            <a:ext cx="27363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BA" dirty="0" smtClean="0">
                <a:latin typeface="Arabic Typesetting" pitchFamily="66" charset="-78"/>
                <a:cs typeface="Arabic Typesetting" pitchFamily="66" charset="-78"/>
              </a:rPr>
              <a:t>Zrno sa dvojnicima, legura na bazi Ni</a:t>
            </a:r>
          </a:p>
          <a:p>
            <a:r>
              <a:rPr lang="hr-BA" dirty="0" smtClean="0">
                <a:latin typeface="Arabic Typesetting" pitchFamily="66" charset="-78"/>
                <a:cs typeface="Arabic Typesetting" pitchFamily="66" charset="-78"/>
              </a:rPr>
              <a:t>Nagriženo u reagensu Kalling</a:t>
            </a:r>
          </a:p>
          <a:p>
            <a:r>
              <a:rPr lang="hr-BA" dirty="0" smtClean="0">
                <a:latin typeface="Arabic Typesetting" pitchFamily="66" charset="-78"/>
                <a:cs typeface="Arabic Typesetting" pitchFamily="66" charset="-78"/>
              </a:rPr>
              <a:t>Posmatrano pri povećanju: x 500</a:t>
            </a:r>
            <a:endParaRPr lang="en-US" dirty="0">
              <a:latin typeface="Arabic Typesetting" pitchFamily="66" charset="-78"/>
              <a:cs typeface="Arabic Typesetting" pitchFamily="66" charset="-78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14678" y="5429264"/>
            <a:ext cx="414340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BA" dirty="0" smtClean="0">
                <a:latin typeface="Arabic Typesetting" pitchFamily="66" charset="-78"/>
                <a:cs typeface="Arabic Typesetting" pitchFamily="66" charset="-78"/>
              </a:rPr>
              <a:t>Primarno zrno, čelik sa više od 0,20 %C</a:t>
            </a:r>
          </a:p>
          <a:p>
            <a:r>
              <a:rPr lang="hr-BA" dirty="0" smtClean="0">
                <a:latin typeface="Arabic Typesetting" pitchFamily="66" charset="-78"/>
                <a:cs typeface="Arabic Typesetting" pitchFamily="66" charset="-78"/>
              </a:rPr>
              <a:t>Nagriženo u reagensu pikrinska kiselina</a:t>
            </a:r>
          </a:p>
          <a:p>
            <a:r>
              <a:rPr lang="hr-BA" dirty="0" smtClean="0">
                <a:latin typeface="Arabic Typesetting" pitchFamily="66" charset="-78"/>
                <a:cs typeface="Arabic Typesetting" pitchFamily="66" charset="-78"/>
              </a:rPr>
              <a:t>Posmatrano pri povećanju: x 100</a:t>
            </a:r>
            <a:endParaRPr lang="en-US" dirty="0">
              <a:latin typeface="Arabic Typesetting" pitchFamily="66" charset="-78"/>
              <a:cs typeface="Arabic Typesetting" pitchFamily="66" charset="-78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012160" y="3212976"/>
            <a:ext cx="31318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BA" dirty="0" smtClean="0">
                <a:latin typeface="Arabic Typesetting" pitchFamily="66" charset="-78"/>
                <a:cs typeface="Arabic Typesetting" pitchFamily="66" charset="-78"/>
              </a:rPr>
              <a:t>Primarno zrno, čelik sa manje od 0,20 %C</a:t>
            </a:r>
          </a:p>
          <a:p>
            <a:r>
              <a:rPr lang="hr-BA" dirty="0" smtClean="0">
                <a:latin typeface="Arabic Typesetting" pitchFamily="66" charset="-78"/>
                <a:cs typeface="Arabic Typesetting" pitchFamily="66" charset="-78"/>
              </a:rPr>
              <a:t>Nagriženo u reagensu NITAL</a:t>
            </a:r>
          </a:p>
          <a:p>
            <a:r>
              <a:rPr lang="hr-BA" dirty="0" smtClean="0">
                <a:latin typeface="Arabic Typesetting" pitchFamily="66" charset="-78"/>
                <a:cs typeface="Arabic Typesetting" pitchFamily="66" charset="-78"/>
              </a:rPr>
              <a:t>Posmatrano pri povećanju: </a:t>
            </a:r>
          </a:p>
          <a:p>
            <a:r>
              <a:rPr lang="hr-BA" dirty="0" smtClean="0">
                <a:latin typeface="Arabic Typesetting" pitchFamily="66" charset="-78"/>
                <a:cs typeface="Arabic Typesetting" pitchFamily="66" charset="-78"/>
              </a:rPr>
              <a:t>x 100</a:t>
            </a:r>
            <a:endParaRPr lang="en-US" dirty="0">
              <a:latin typeface="Arabic Typesetting" pitchFamily="66" charset="-78"/>
              <a:cs typeface="Arabic Typesetting" pitchFamily="66" charset="-78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BA" dirty="0" smtClean="0">
                <a:latin typeface="Arabic Typesetting" pitchFamily="66" charset="-78"/>
                <a:cs typeface="Arabic Typesetting" pitchFamily="66" charset="-78"/>
              </a:rPr>
              <a:t>GRAFIT</a:t>
            </a:r>
            <a:endParaRPr lang="en-US" dirty="0">
              <a:latin typeface="Arabic Typesetting" pitchFamily="66" charset="-78"/>
              <a:cs typeface="Arabic Typesetting" pitchFamily="66" charset="-78"/>
            </a:endParaRPr>
          </a:p>
        </p:txBody>
      </p:sp>
      <p:pic>
        <p:nvPicPr>
          <p:cNvPr id="5" name="Picture 4" descr="kor 167-0 x50 str FE po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1196752"/>
            <a:ext cx="2160000" cy="16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5214942" y="1214422"/>
            <a:ext cx="331236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BA" dirty="0" smtClean="0">
                <a:latin typeface="Arabic Typesetting" pitchFamily="66" charset="-78"/>
                <a:cs typeface="Arabic Typesetting" pitchFamily="66" charset="-78"/>
              </a:rPr>
              <a:t>Mikrostruktura  metalne osnove sivog liva, </a:t>
            </a:r>
          </a:p>
          <a:p>
            <a:r>
              <a:rPr lang="hr-BA" dirty="0" smtClean="0">
                <a:latin typeface="Arabic Typesetting" pitchFamily="66" charset="-78"/>
                <a:cs typeface="Arabic Typesetting" pitchFamily="66" charset="-78"/>
              </a:rPr>
              <a:t>perlit sa fosfidnim eutektikumom</a:t>
            </a:r>
          </a:p>
          <a:p>
            <a:r>
              <a:rPr lang="hr-BA" dirty="0" smtClean="0">
                <a:latin typeface="Arabic Typesetting" pitchFamily="66" charset="-78"/>
                <a:cs typeface="Arabic Typesetting" pitchFamily="66" charset="-78"/>
              </a:rPr>
              <a:t>Nagriženo u reagensu NITAL</a:t>
            </a:r>
          </a:p>
          <a:p>
            <a:r>
              <a:rPr lang="hr-BA" dirty="0" smtClean="0">
                <a:latin typeface="Arabic Typesetting" pitchFamily="66" charset="-78"/>
                <a:cs typeface="Arabic Typesetting" pitchFamily="66" charset="-78"/>
              </a:rPr>
              <a:t>Posmatrano pri povećanju: </a:t>
            </a:r>
          </a:p>
          <a:p>
            <a:r>
              <a:rPr lang="hr-BA" dirty="0" smtClean="0">
                <a:latin typeface="Arabic Typesetting" pitchFamily="66" charset="-78"/>
                <a:cs typeface="Arabic Typesetting" pitchFamily="66" charset="-78"/>
              </a:rPr>
              <a:t>x 500</a:t>
            </a:r>
            <a:endParaRPr lang="en-US" dirty="0">
              <a:latin typeface="Arabic Typesetting" pitchFamily="66" charset="-78"/>
              <a:cs typeface="Arabic Typesetting" pitchFamily="66" charset="-78"/>
            </a:endParaRPr>
          </a:p>
        </p:txBody>
      </p:sp>
      <p:pic>
        <p:nvPicPr>
          <p:cNvPr id="8" name="Picture 7" descr="kor 167-0 x50 str F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15816" y="1196752"/>
            <a:ext cx="2160000" cy="16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9" descr="KOR 483-1 x10 str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43808" y="3645024"/>
            <a:ext cx="2160000" cy="16182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Picture 10" descr="KOR 482-1 x1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5536" y="3645024"/>
            <a:ext cx="2160000" cy="16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" name="TextBox 11"/>
          <p:cNvSpPr txBox="1"/>
          <p:nvPr/>
        </p:nvSpPr>
        <p:spPr>
          <a:xfrm>
            <a:off x="5148064" y="3861048"/>
            <a:ext cx="45365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BA" dirty="0" smtClean="0">
                <a:latin typeface="Arabic Typesetting" pitchFamily="66" charset="-78"/>
                <a:cs typeface="Arabic Typesetting" pitchFamily="66" charset="-78"/>
              </a:rPr>
              <a:t>Mikrostruktura nodularnog liva, </a:t>
            </a:r>
          </a:p>
          <a:p>
            <a:r>
              <a:rPr lang="hr-BA" dirty="0" smtClean="0">
                <a:latin typeface="Arabic Typesetting" pitchFamily="66" charset="-78"/>
                <a:cs typeface="Arabic Typesetting" pitchFamily="66" charset="-78"/>
              </a:rPr>
              <a:t>perlit feritom oko nodula</a:t>
            </a:r>
          </a:p>
          <a:p>
            <a:r>
              <a:rPr lang="hr-BA" dirty="0" smtClean="0">
                <a:latin typeface="Arabic Typesetting" pitchFamily="66" charset="-78"/>
                <a:cs typeface="Arabic Typesetting" pitchFamily="66" charset="-78"/>
              </a:rPr>
              <a:t>Nagriženo u reagensu NITAL</a:t>
            </a:r>
          </a:p>
          <a:p>
            <a:r>
              <a:rPr lang="hr-BA" dirty="0" smtClean="0">
                <a:latin typeface="Arabic Typesetting" pitchFamily="66" charset="-78"/>
                <a:cs typeface="Arabic Typesetting" pitchFamily="66" charset="-78"/>
              </a:rPr>
              <a:t>Posmatrano pri povećanju: x 100</a:t>
            </a:r>
            <a:endParaRPr lang="en-US" dirty="0">
              <a:latin typeface="Arabic Typesetting" pitchFamily="66" charset="-78"/>
              <a:cs typeface="Arabic Typesetting" pitchFamily="66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545</TotalTime>
  <Words>911</Words>
  <Application>Microsoft Office PowerPoint</Application>
  <PresentationFormat>On-screen Show (4:3)</PresentationFormat>
  <Paragraphs>214</Paragraphs>
  <Slides>20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Office Theme</vt:lpstr>
      <vt:lpstr>PHOTO-PAINT</vt:lpstr>
      <vt:lpstr>CorelDRAW</vt:lpstr>
      <vt:lpstr>Image</vt:lpstr>
      <vt:lpstr>  </vt:lpstr>
      <vt:lpstr>Slide 2</vt:lpstr>
      <vt:lpstr>Slide 3</vt:lpstr>
      <vt:lpstr>OPREMA ZA PRIPREMU UZORAKA</vt:lpstr>
      <vt:lpstr>Akreditovane metode ispitivanja</vt:lpstr>
      <vt:lpstr>Oprema za ispitivanje </vt:lpstr>
      <vt:lpstr> Nemetalni uključci  </vt:lpstr>
      <vt:lpstr>ZRNO</vt:lpstr>
      <vt:lpstr>GRAFIT</vt:lpstr>
      <vt:lpstr>Mjerenje debljine sloja</vt:lpstr>
      <vt:lpstr>Prodor oksida na uzorcima cijevi</vt:lpstr>
      <vt:lpstr>Raspored i veličina karbida </vt:lpstr>
      <vt:lpstr>Termički tretman ugljeničnog čelika za poboljšanje C60 : 850°C/30 minuta Nagriženo u 2%HNO3; Posmatrano pri povećanju  x 500 </vt:lpstr>
      <vt:lpstr>Slide 14</vt:lpstr>
      <vt:lpstr>Makrostruktura zavarenih spojeva</vt:lpstr>
      <vt:lpstr>Mikrostrukture termoenergetskih postrojenja dobivene metodom bez razaranja –  uzimanjem otiska mikrostrukture pomoću replike   materijal (ČSN 15128.5) 14MoV6-3 </vt:lpstr>
      <vt:lpstr>Tvrdoća zavarenih spojeva</vt:lpstr>
      <vt:lpstr>Ispitivanje dubine naugljeničenja metodom ispitivanja tvrdoće HV3</vt:lpstr>
      <vt:lpstr>Površinski otvrdnuti slojevi</vt:lpstr>
      <vt:lpstr>Slide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UNIVERZITET U ZENICI INSTITUT “KEMAL KAPETANOVIĆ” U ZENICI  ZAVOD ZA FIZIČKU METALURGIJU METALOGRAFSKI LABORATORIJ</dc:title>
  <dc:creator>Belma</dc:creator>
  <cp:lastModifiedBy>adisa.buric@ikk.unze.ba</cp:lastModifiedBy>
  <cp:revision>98</cp:revision>
  <dcterms:created xsi:type="dcterms:W3CDTF">2019-05-14T13:26:21Z</dcterms:created>
  <dcterms:modified xsi:type="dcterms:W3CDTF">2020-06-16T11:27:22Z</dcterms:modified>
</cp:coreProperties>
</file>